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6.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7.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tags/tag8.xml" ContentType="application/vnd.openxmlformats-officedocument.presentationml.tags+xml"/>
  <Override PartName="/ppt/notesSlides/notesSlide30.xml" ContentType="application/vnd.openxmlformats-officedocument.presentationml.notesSlide+xml"/>
  <Override PartName="/ppt/tags/tag9.xml" ContentType="application/vnd.openxmlformats-officedocument.presentationml.tags+xml"/>
  <Override PartName="/ppt/notesSlides/notesSlide31.xml" ContentType="application/vnd.openxmlformats-officedocument.presentationml.notesSlide+xml"/>
  <Override PartName="/ppt/tags/tag1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3"/>
  </p:notesMasterIdLst>
  <p:handoutMasterIdLst>
    <p:handoutMasterId r:id="rId44"/>
  </p:handoutMasterIdLst>
  <p:sldIdLst>
    <p:sldId id="325" r:id="rId2"/>
    <p:sldId id="744" r:id="rId3"/>
    <p:sldId id="306" r:id="rId4"/>
    <p:sldId id="315" r:id="rId5"/>
    <p:sldId id="711" r:id="rId6"/>
    <p:sldId id="713" r:id="rId7"/>
    <p:sldId id="714" r:id="rId8"/>
    <p:sldId id="718" r:id="rId9"/>
    <p:sldId id="716" r:id="rId10"/>
    <p:sldId id="717" r:id="rId11"/>
    <p:sldId id="715" r:id="rId12"/>
    <p:sldId id="719" r:id="rId13"/>
    <p:sldId id="720" r:id="rId14"/>
    <p:sldId id="721" r:id="rId15"/>
    <p:sldId id="722" r:id="rId16"/>
    <p:sldId id="723" r:id="rId17"/>
    <p:sldId id="743" r:id="rId18"/>
    <p:sldId id="724" r:id="rId19"/>
    <p:sldId id="725" r:id="rId20"/>
    <p:sldId id="726" r:id="rId21"/>
    <p:sldId id="727" r:id="rId22"/>
    <p:sldId id="728" r:id="rId23"/>
    <p:sldId id="729" r:id="rId24"/>
    <p:sldId id="730" r:id="rId25"/>
    <p:sldId id="731" r:id="rId26"/>
    <p:sldId id="732" r:id="rId27"/>
    <p:sldId id="733" r:id="rId28"/>
    <p:sldId id="734" r:id="rId29"/>
    <p:sldId id="735" r:id="rId30"/>
    <p:sldId id="736" r:id="rId31"/>
    <p:sldId id="737" r:id="rId32"/>
    <p:sldId id="738" r:id="rId33"/>
    <p:sldId id="739" r:id="rId34"/>
    <p:sldId id="740" r:id="rId35"/>
    <p:sldId id="741" r:id="rId36"/>
    <p:sldId id="745" r:id="rId37"/>
    <p:sldId id="604" r:id="rId38"/>
    <p:sldId id="742" r:id="rId39"/>
    <p:sldId id="746" r:id="rId40"/>
    <p:sldId id="381" r:id="rId41"/>
    <p:sldId id="747" r:id="rId42"/>
  </p:sldIdLst>
  <p:sldSz cx="9144000" cy="5715000" type="screen16x10"/>
  <p:notesSz cx="6858000" cy="9144000"/>
  <p:custDataLst>
    <p:tags r:id="rId45"/>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4" pos="2880" userDrawn="1">
          <p15:clr>
            <a:srgbClr val="A4A3A4"/>
          </p15:clr>
        </p15:guide>
        <p15:guide id="15" orient="horz" pos="93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8799"/>
    <a:srgbClr val="FEC211"/>
    <a:srgbClr val="7150A0"/>
    <a:srgbClr val="8FC53F"/>
    <a:srgbClr val="00B1C2"/>
    <a:srgbClr val="EE4639"/>
    <a:srgbClr val="AE2D3B"/>
    <a:srgbClr val="019A3F"/>
    <a:srgbClr val="DDEEC8"/>
    <a:srgbClr val="E3DCE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Estilo medio 2 - Énfasis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Estilo medio 2 - Énfasis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D083AE6-46FA-4A59-8FB0-9F97EB10719F}" styleName="Estilo claro 3 - Acento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BDBED569-4797-4DF1-A0F4-6AAB3CD982D8}" styleName="Estilo claro 3 - Acento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99" autoAdjust="0"/>
    <p:restoredTop sz="95263" autoAdjust="0"/>
  </p:normalViewPr>
  <p:slideViewPr>
    <p:cSldViewPr snapToGrid="0" snapToObjects="1" showGuides="1">
      <p:cViewPr varScale="1">
        <p:scale>
          <a:sx n="130" d="100"/>
          <a:sy n="130" d="100"/>
        </p:scale>
        <p:origin x="1092" y="120"/>
      </p:cViewPr>
      <p:guideLst>
        <p:guide pos="2880"/>
        <p:guide orient="horz" pos="938"/>
      </p:guideLst>
    </p:cSldViewPr>
  </p:slideViewPr>
  <p:notesTextViewPr>
    <p:cViewPr>
      <p:scale>
        <a:sx n="100" d="100"/>
        <a:sy n="100" d="100"/>
      </p:scale>
      <p:origin x="0" y="0"/>
    </p:cViewPr>
  </p:notesTextViewPr>
  <p:sorterViewPr>
    <p:cViewPr>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1932DC7-834F-6148-86AF-F72164F7FFC1}" type="datetimeFigureOut">
              <a:rPr lang="es-ES" smtClean="0"/>
              <a:t>09/08/2024</a:t>
            </a:fld>
            <a:endParaRPr lang="es-ES"/>
          </a:p>
        </p:txBody>
      </p:sp>
      <p:sp>
        <p:nvSpPr>
          <p:cNvPr id="4" name="Marcador de pie de página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CEA6FD5-E31A-6D44-BE80-5A94AC694FC0}" type="slidenum">
              <a:rPr lang="es-ES" smtClean="0"/>
              <a:t>‹Nº›</a:t>
            </a:fld>
            <a:endParaRPr lang="es-ES"/>
          </a:p>
        </p:txBody>
      </p:sp>
    </p:spTree>
    <p:extLst>
      <p:ext uri="{BB962C8B-B14F-4D97-AF65-F5344CB8AC3E}">
        <p14:creationId xmlns:p14="http://schemas.microsoft.com/office/powerpoint/2010/main" val="3426518420"/>
      </p:ext>
    </p:extLst>
  </p:cSld>
  <p:clrMap bg1="lt1" tx1="dk1" bg2="lt2" tx2="dk2" accent1="accent1" accent2="accent2" accent3="accent3" accent4="accent4" accent5="accent5" accent6="accent6" hlink="hlink" folHlink="folHlink"/>
</p:handoutMaster>
</file>

<file path=ppt/media/image10.jpg>
</file>

<file path=ppt/media/image11.jpg>
</file>

<file path=ppt/media/image13.png>
</file>

<file path=ppt/media/image14.jpg>
</file>

<file path=ppt/media/image15.png>
</file>

<file path=ppt/media/image16.png>
</file>

<file path=ppt/media/image17.png>
</file>

<file path=ppt/media/image18.png>
</file>

<file path=ppt/media/image19.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jpeg>
</file>

<file path=ppt/media/image3.png>
</file>

<file path=ppt/media/image30.jpg>
</file>

<file path=ppt/media/image31.jpeg>
</file>

<file path=ppt/media/image32.jpeg>
</file>

<file path=ppt/media/image33.jpeg>
</file>

<file path=ppt/media/image34.jpeg>
</file>

<file path=ppt/media/image35.png>
</file>

<file path=ppt/media/image36.jpg>
</file>

<file path=ppt/media/image37.jpg>
</file>

<file path=ppt/media/image38.jpg>
</file>

<file path=ppt/media/image39.jpg>
</file>

<file path=ppt/media/image4.png>
</file>

<file path=ppt/media/image42.jpeg>
</file>

<file path=ppt/media/image43.jpeg>
</file>

<file path=ppt/media/image44.jpeg>
</file>

<file path=ppt/media/image45.png>
</file>

<file path=ppt/media/image46.jpeg>
</file>

<file path=ppt/media/image47.jpeg>
</file>

<file path=ppt/media/image48.png>
</file>

<file path=ppt/media/image49.jpg>
</file>

<file path=ppt/media/image5.tiff>
</file>

<file path=ppt/media/image50.png>
</file>

<file path=ppt/media/image51.png>
</file>

<file path=ppt/media/image52.png>
</file>

<file path=ppt/media/image53.png>
</file>

<file path=ppt/media/image55.png>
</file>

<file path=ppt/media/image56.png>
</file>

<file path=ppt/media/image58.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PE"/>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DF1720-AE80-4069-8D89-2C76E8AFD874}" type="datetimeFigureOut">
              <a:rPr lang="es-PE" smtClean="0"/>
              <a:t>9/08/2024</a:t>
            </a:fld>
            <a:endParaRPr lang="es-PE"/>
          </a:p>
        </p:txBody>
      </p:sp>
      <p:sp>
        <p:nvSpPr>
          <p:cNvPr id="4" name="Marcador de imagen de diapositiva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s-PE"/>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PE"/>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6700CA-E45F-416D-B659-25554F846B43}" type="slidenum">
              <a:rPr lang="es-PE" smtClean="0"/>
              <a:t>‹Nº›</a:t>
            </a:fld>
            <a:endParaRPr lang="es-PE"/>
          </a:p>
        </p:txBody>
      </p:sp>
    </p:spTree>
    <p:extLst>
      <p:ext uri="{BB962C8B-B14F-4D97-AF65-F5344CB8AC3E}">
        <p14:creationId xmlns:p14="http://schemas.microsoft.com/office/powerpoint/2010/main" val="12485270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960438" y="1143000"/>
            <a:ext cx="4937125" cy="3086100"/>
          </a:xfrm>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4</a:t>
            </a:fld>
            <a:endParaRPr lang="es-PE"/>
          </a:p>
        </p:txBody>
      </p:sp>
    </p:spTree>
    <p:extLst>
      <p:ext uri="{BB962C8B-B14F-4D97-AF65-F5344CB8AC3E}">
        <p14:creationId xmlns:p14="http://schemas.microsoft.com/office/powerpoint/2010/main" val="11344541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PE" sz="1200"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16</a:t>
            </a:fld>
            <a:endParaRPr lang="es-PE"/>
          </a:p>
        </p:txBody>
      </p:sp>
    </p:spTree>
    <p:extLst>
      <p:ext uri="{BB962C8B-B14F-4D97-AF65-F5344CB8AC3E}">
        <p14:creationId xmlns:p14="http://schemas.microsoft.com/office/powerpoint/2010/main" val="14169452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960438" y="1143000"/>
            <a:ext cx="4937125" cy="3086100"/>
          </a:xfrm>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17</a:t>
            </a:fld>
            <a:endParaRPr lang="es-PE"/>
          </a:p>
        </p:txBody>
      </p:sp>
    </p:spTree>
    <p:extLst>
      <p:ext uri="{BB962C8B-B14F-4D97-AF65-F5344CB8AC3E}">
        <p14:creationId xmlns:p14="http://schemas.microsoft.com/office/powerpoint/2010/main" val="38870864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PE" sz="1200"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18</a:t>
            </a:fld>
            <a:endParaRPr lang="es-PE"/>
          </a:p>
        </p:txBody>
      </p:sp>
    </p:spTree>
    <p:extLst>
      <p:ext uri="{BB962C8B-B14F-4D97-AF65-F5344CB8AC3E}">
        <p14:creationId xmlns:p14="http://schemas.microsoft.com/office/powerpoint/2010/main" val="14861274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PE" sz="1200"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19</a:t>
            </a:fld>
            <a:endParaRPr lang="es-PE"/>
          </a:p>
        </p:txBody>
      </p:sp>
    </p:spTree>
    <p:extLst>
      <p:ext uri="{BB962C8B-B14F-4D97-AF65-F5344CB8AC3E}">
        <p14:creationId xmlns:p14="http://schemas.microsoft.com/office/powerpoint/2010/main" val="1740188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PE" sz="1200"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20</a:t>
            </a:fld>
            <a:endParaRPr lang="es-PE"/>
          </a:p>
        </p:txBody>
      </p:sp>
    </p:spTree>
    <p:extLst>
      <p:ext uri="{BB962C8B-B14F-4D97-AF65-F5344CB8AC3E}">
        <p14:creationId xmlns:p14="http://schemas.microsoft.com/office/powerpoint/2010/main" val="12298469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PE" sz="1200"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21</a:t>
            </a:fld>
            <a:endParaRPr lang="es-PE"/>
          </a:p>
        </p:txBody>
      </p:sp>
    </p:spTree>
    <p:extLst>
      <p:ext uri="{BB962C8B-B14F-4D97-AF65-F5344CB8AC3E}">
        <p14:creationId xmlns:p14="http://schemas.microsoft.com/office/powerpoint/2010/main" val="21406435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PE" sz="1200"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22</a:t>
            </a:fld>
            <a:endParaRPr lang="es-PE"/>
          </a:p>
        </p:txBody>
      </p:sp>
    </p:spTree>
    <p:extLst>
      <p:ext uri="{BB962C8B-B14F-4D97-AF65-F5344CB8AC3E}">
        <p14:creationId xmlns:p14="http://schemas.microsoft.com/office/powerpoint/2010/main" val="20580831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PE" sz="1200"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23</a:t>
            </a:fld>
            <a:endParaRPr lang="es-PE"/>
          </a:p>
        </p:txBody>
      </p:sp>
    </p:spTree>
    <p:extLst>
      <p:ext uri="{BB962C8B-B14F-4D97-AF65-F5344CB8AC3E}">
        <p14:creationId xmlns:p14="http://schemas.microsoft.com/office/powerpoint/2010/main" val="1612402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PE" sz="1200"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24</a:t>
            </a:fld>
            <a:endParaRPr lang="es-PE"/>
          </a:p>
        </p:txBody>
      </p:sp>
    </p:spTree>
    <p:extLst>
      <p:ext uri="{BB962C8B-B14F-4D97-AF65-F5344CB8AC3E}">
        <p14:creationId xmlns:p14="http://schemas.microsoft.com/office/powerpoint/2010/main" val="925285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PE" sz="1200"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25</a:t>
            </a:fld>
            <a:endParaRPr lang="es-PE"/>
          </a:p>
        </p:txBody>
      </p:sp>
    </p:spTree>
    <p:extLst>
      <p:ext uri="{BB962C8B-B14F-4D97-AF65-F5344CB8AC3E}">
        <p14:creationId xmlns:p14="http://schemas.microsoft.com/office/powerpoint/2010/main" val="8860971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8</a:t>
            </a:fld>
            <a:endParaRPr lang="es-PE"/>
          </a:p>
        </p:txBody>
      </p:sp>
    </p:spTree>
    <p:extLst>
      <p:ext uri="{BB962C8B-B14F-4D97-AF65-F5344CB8AC3E}">
        <p14:creationId xmlns:p14="http://schemas.microsoft.com/office/powerpoint/2010/main" val="15283650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PE" sz="1200"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26</a:t>
            </a:fld>
            <a:endParaRPr lang="es-PE"/>
          </a:p>
        </p:txBody>
      </p:sp>
    </p:spTree>
    <p:extLst>
      <p:ext uri="{BB962C8B-B14F-4D97-AF65-F5344CB8AC3E}">
        <p14:creationId xmlns:p14="http://schemas.microsoft.com/office/powerpoint/2010/main" val="2511384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960438" y="1143000"/>
            <a:ext cx="4937125" cy="3086100"/>
          </a:xfrm>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27</a:t>
            </a:fld>
            <a:endParaRPr lang="es-PE"/>
          </a:p>
        </p:txBody>
      </p:sp>
    </p:spTree>
    <p:extLst>
      <p:ext uri="{BB962C8B-B14F-4D97-AF65-F5344CB8AC3E}">
        <p14:creationId xmlns:p14="http://schemas.microsoft.com/office/powerpoint/2010/main" val="14092488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PE" dirty="0"/>
              <a:t>Notas: Términos traducidos</a:t>
            </a:r>
          </a:p>
          <a:p>
            <a:r>
              <a:rPr lang="es-PE" dirty="0"/>
              <a:t>1.- International</a:t>
            </a:r>
            <a:r>
              <a:rPr lang="es-PE" baseline="0" dirty="0"/>
              <a:t> visibility through satellites and cloud technology ( visibilidad internacional a través de satélites y tecnología de la nube).</a:t>
            </a:r>
          </a:p>
          <a:p>
            <a:r>
              <a:rPr lang="es-PE" baseline="0" dirty="0"/>
              <a:t>2.- Demand (demanda).</a:t>
            </a:r>
          </a:p>
          <a:p>
            <a:r>
              <a:rPr lang="es-PE" dirty="0"/>
              <a:t>3.- Supply</a:t>
            </a:r>
            <a:r>
              <a:rPr lang="es-PE" baseline="0" dirty="0"/>
              <a:t> (suministro).</a:t>
            </a:r>
          </a:p>
          <a:p>
            <a:r>
              <a:rPr lang="es-PE" baseline="0" dirty="0"/>
              <a:t>4.- Global air (transporte aéreo).</a:t>
            </a:r>
          </a:p>
          <a:p>
            <a:r>
              <a:rPr lang="es-PE" baseline="0" dirty="0"/>
              <a:t>5.- Customers (clientes).</a:t>
            </a:r>
          </a:p>
          <a:p>
            <a:r>
              <a:rPr lang="es-PE" baseline="0" dirty="0"/>
              <a:t>6.- Retail store (tienda minorista).</a:t>
            </a:r>
          </a:p>
          <a:p>
            <a:r>
              <a:rPr lang="es-PE" dirty="0"/>
              <a:t>7.- Raw material supplier (proveedor</a:t>
            </a:r>
            <a:r>
              <a:rPr lang="es-PE" baseline="0" dirty="0"/>
              <a:t> de mareria prima).</a:t>
            </a:r>
          </a:p>
          <a:p>
            <a:r>
              <a:rPr lang="es-PE" baseline="0" dirty="0"/>
              <a:t>8.- Component supplier (proveedor de componentes o partes).</a:t>
            </a:r>
            <a:endParaRPr lang="es-PE" dirty="0"/>
          </a:p>
          <a:p>
            <a:endParaRPr lang="es-PE"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PE" sz="1200"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28</a:t>
            </a:fld>
            <a:endParaRPr lang="es-PE"/>
          </a:p>
        </p:txBody>
      </p:sp>
    </p:spTree>
    <p:extLst>
      <p:ext uri="{BB962C8B-B14F-4D97-AF65-F5344CB8AC3E}">
        <p14:creationId xmlns:p14="http://schemas.microsoft.com/office/powerpoint/2010/main" val="1436967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PE" sz="1200"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29</a:t>
            </a:fld>
            <a:endParaRPr lang="es-PE"/>
          </a:p>
        </p:txBody>
      </p:sp>
    </p:spTree>
    <p:extLst>
      <p:ext uri="{BB962C8B-B14F-4D97-AF65-F5344CB8AC3E}">
        <p14:creationId xmlns:p14="http://schemas.microsoft.com/office/powerpoint/2010/main" val="9148324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PE" sz="1200"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30</a:t>
            </a:fld>
            <a:endParaRPr lang="es-PE"/>
          </a:p>
        </p:txBody>
      </p:sp>
    </p:spTree>
    <p:extLst>
      <p:ext uri="{BB962C8B-B14F-4D97-AF65-F5344CB8AC3E}">
        <p14:creationId xmlns:p14="http://schemas.microsoft.com/office/powerpoint/2010/main" val="231024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PE" sz="1200"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31</a:t>
            </a:fld>
            <a:endParaRPr lang="es-PE"/>
          </a:p>
        </p:txBody>
      </p:sp>
    </p:spTree>
    <p:extLst>
      <p:ext uri="{BB962C8B-B14F-4D97-AF65-F5344CB8AC3E}">
        <p14:creationId xmlns:p14="http://schemas.microsoft.com/office/powerpoint/2010/main" val="11621314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PE" sz="1200"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32</a:t>
            </a:fld>
            <a:endParaRPr lang="es-PE"/>
          </a:p>
        </p:txBody>
      </p:sp>
    </p:spTree>
    <p:extLst>
      <p:ext uri="{BB962C8B-B14F-4D97-AF65-F5344CB8AC3E}">
        <p14:creationId xmlns:p14="http://schemas.microsoft.com/office/powerpoint/2010/main" val="4038533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PE" sz="1200"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33</a:t>
            </a:fld>
            <a:endParaRPr lang="es-PE"/>
          </a:p>
        </p:txBody>
      </p:sp>
    </p:spTree>
    <p:extLst>
      <p:ext uri="{BB962C8B-B14F-4D97-AF65-F5344CB8AC3E}">
        <p14:creationId xmlns:p14="http://schemas.microsoft.com/office/powerpoint/2010/main" val="2013972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indent="0" algn="just">
              <a:buNone/>
              <a:defRPr/>
            </a:pPr>
            <a:r>
              <a:rPr lang="es-PE" sz="1200" dirty="0"/>
              <a:t>Si un eslabón o empresa no asume la importancia de su papel en la cadena afectará a los demás miembros.</a:t>
            </a:r>
          </a:p>
          <a:p>
            <a:pPr algn="just" eaLnBrk="1" hangingPunct="1">
              <a:defRPr/>
            </a:pPr>
            <a:r>
              <a:rPr lang="es-PE" sz="1200" dirty="0"/>
              <a:t>¿Que pasaría si el agricultor no cumple?</a:t>
            </a:r>
          </a:p>
          <a:p>
            <a:pPr algn="just" eaLnBrk="1" hangingPunct="1">
              <a:defRPr/>
            </a:pPr>
            <a:r>
              <a:rPr lang="es-PE" sz="1200" dirty="0"/>
              <a:t>Si las cajas no llegan..</a:t>
            </a:r>
          </a:p>
          <a:p>
            <a:pPr algn="just" eaLnBrk="1" hangingPunct="1">
              <a:defRPr/>
            </a:pPr>
            <a:r>
              <a:rPr lang="es-PE" sz="1200" dirty="0"/>
              <a:t>Si el transportista falla, etc.</a:t>
            </a:r>
          </a:p>
          <a:p>
            <a:r>
              <a:rPr lang="es-PE" sz="1200" b="1" dirty="0"/>
              <a:t>Beneficios de la integración:  </a:t>
            </a:r>
          </a:p>
          <a:p>
            <a:pPr algn="just" eaLnBrk="1" hangingPunct="1">
              <a:buFontTx/>
              <a:buAutoNum type="arabicPeriod"/>
            </a:pPr>
            <a:r>
              <a:rPr lang="es-PE" altLang="es-PE" sz="1200" dirty="0"/>
              <a:t>Los resultados de la empresa que elabora el producto son mejores, que los que hubiera obtenido solo con su esfuerzo individual.</a:t>
            </a:r>
          </a:p>
          <a:p>
            <a:pPr algn="just" eaLnBrk="1" hangingPunct="1">
              <a:buFontTx/>
              <a:buAutoNum type="arabicPeriod"/>
            </a:pPr>
            <a:r>
              <a:rPr lang="es-ES" altLang="es-PE" sz="1200" dirty="0"/>
              <a:t>Se obtiene un crecimiento sostenido en el tiempo, para todos los componentes de la cadena.</a:t>
            </a:r>
          </a:p>
          <a:p>
            <a:pPr algn="just" eaLnBrk="1" hangingPunct="1">
              <a:buFontTx/>
              <a:buAutoNum type="arabicPeriod"/>
            </a:pPr>
            <a:r>
              <a:rPr lang="es-ES" altLang="es-PE" sz="1200" dirty="0"/>
              <a:t>Los consumidores obtienen productos que satisfacen continuamente sus necesidades.</a:t>
            </a:r>
          </a:p>
          <a:p>
            <a:endParaRPr lang="es-PE"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PE" sz="1200"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34</a:t>
            </a:fld>
            <a:endParaRPr lang="es-PE"/>
          </a:p>
        </p:txBody>
      </p:sp>
    </p:spTree>
    <p:extLst>
      <p:ext uri="{BB962C8B-B14F-4D97-AF65-F5344CB8AC3E}">
        <p14:creationId xmlns:p14="http://schemas.microsoft.com/office/powerpoint/2010/main" val="11343497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PE" sz="1200"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35</a:t>
            </a:fld>
            <a:endParaRPr lang="es-PE"/>
          </a:p>
        </p:txBody>
      </p:sp>
    </p:spTree>
    <p:extLst>
      <p:ext uri="{BB962C8B-B14F-4D97-AF65-F5344CB8AC3E}">
        <p14:creationId xmlns:p14="http://schemas.microsoft.com/office/powerpoint/2010/main" val="3981037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9</a:t>
            </a:fld>
            <a:endParaRPr lang="es-PE"/>
          </a:p>
        </p:txBody>
      </p:sp>
    </p:spTree>
    <p:extLst>
      <p:ext uri="{BB962C8B-B14F-4D97-AF65-F5344CB8AC3E}">
        <p14:creationId xmlns:p14="http://schemas.microsoft.com/office/powerpoint/2010/main" val="73814856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960438" y="1143000"/>
            <a:ext cx="4937125" cy="3086100"/>
          </a:xfrm>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37</a:t>
            </a:fld>
            <a:endParaRPr lang="es-PE"/>
          </a:p>
        </p:txBody>
      </p:sp>
    </p:spTree>
    <p:extLst>
      <p:ext uri="{BB962C8B-B14F-4D97-AF65-F5344CB8AC3E}">
        <p14:creationId xmlns:p14="http://schemas.microsoft.com/office/powerpoint/2010/main" val="47224336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960438" y="1143000"/>
            <a:ext cx="4937125" cy="3086100"/>
          </a:xfrm>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38</a:t>
            </a:fld>
            <a:endParaRPr lang="es-PE"/>
          </a:p>
        </p:txBody>
      </p:sp>
    </p:spTree>
    <p:extLst>
      <p:ext uri="{BB962C8B-B14F-4D97-AF65-F5344CB8AC3E}">
        <p14:creationId xmlns:p14="http://schemas.microsoft.com/office/powerpoint/2010/main" val="8589642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10</a:t>
            </a:fld>
            <a:endParaRPr lang="es-PE"/>
          </a:p>
        </p:txBody>
      </p:sp>
    </p:spTree>
    <p:extLst>
      <p:ext uri="{BB962C8B-B14F-4D97-AF65-F5344CB8AC3E}">
        <p14:creationId xmlns:p14="http://schemas.microsoft.com/office/powerpoint/2010/main" val="16785506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PE" dirty="0"/>
              <a:t>Consideraciones</a:t>
            </a:r>
            <a:r>
              <a:rPr lang="es-PE" baseline="0" dirty="0"/>
              <a:t> para el </a:t>
            </a:r>
            <a:r>
              <a:rPr lang="es-PE" i="1" baseline="0" dirty="0"/>
              <a:t>outsourcing</a:t>
            </a:r>
            <a:r>
              <a:rPr lang="es-PE" baseline="0" dirty="0"/>
              <a:t> relacionadas con la cadena de valor. </a:t>
            </a:r>
          </a:p>
          <a:p>
            <a:pPr marL="0" marR="0" lvl="0" indent="0" algn="l" defTabSz="914400" rtl="0" eaLnBrk="1" fontAlgn="auto" latinLnBrk="0" hangingPunct="1">
              <a:lnSpc>
                <a:spcPct val="100000"/>
              </a:lnSpc>
              <a:spcBef>
                <a:spcPts val="0"/>
              </a:spcBef>
              <a:spcAft>
                <a:spcPts val="0"/>
              </a:spcAft>
              <a:buClrTx/>
              <a:buSzTx/>
              <a:buFontTx/>
              <a:buNone/>
              <a:tabLst/>
              <a:defRPr/>
            </a:pPr>
            <a:r>
              <a:rPr lang="es-PE" sz="1200" b="1" i="0" kern="1200" dirty="0">
                <a:solidFill>
                  <a:schemeClr val="tx1"/>
                </a:solidFill>
                <a:effectLst/>
                <a:latin typeface="+mn-lt"/>
                <a:ea typeface="+mn-ea"/>
                <a:cs typeface="+mn-cs"/>
              </a:rPr>
              <a:t>Descripción de La Cadena de Valor de Michael Porter</a:t>
            </a:r>
          </a:p>
          <a:p>
            <a:r>
              <a:rPr lang="es-PE" sz="1200" b="0" i="0" kern="1200" dirty="0">
                <a:solidFill>
                  <a:schemeClr val="tx1"/>
                </a:solidFill>
                <a:effectLst/>
                <a:latin typeface="+mn-lt"/>
                <a:ea typeface="+mn-ea"/>
                <a:cs typeface="+mn-cs"/>
              </a:rPr>
              <a:t>“</a:t>
            </a:r>
            <a:r>
              <a:rPr lang="es-PE" sz="1200" b="0" i="1" kern="1200" dirty="0">
                <a:solidFill>
                  <a:schemeClr val="tx1"/>
                </a:solidFill>
                <a:effectLst/>
                <a:latin typeface="+mn-lt"/>
                <a:ea typeface="+mn-ea"/>
                <a:cs typeface="+mn-cs"/>
              </a:rPr>
              <a:t>Cada empresa es un conjunto de actividades que se desempeñan para diseñar, producir, llevar al mercado, entregar y apoyar sus productos. Todas esas actividades pueden ser representadas usando la </a:t>
            </a:r>
            <a:r>
              <a:rPr lang="es-PE" sz="1200" b="1" i="1" kern="1200" dirty="0">
                <a:solidFill>
                  <a:schemeClr val="tx1"/>
                </a:solidFill>
                <a:effectLst/>
                <a:latin typeface="+mn-lt"/>
                <a:ea typeface="+mn-ea"/>
                <a:cs typeface="+mn-cs"/>
              </a:rPr>
              <a:t>cadena de valor</a:t>
            </a:r>
            <a:r>
              <a:rPr lang="es-PE" sz="1200" b="0" i="1" kern="1200" dirty="0">
                <a:solidFill>
                  <a:schemeClr val="tx1"/>
                </a:solidFill>
                <a:effectLst/>
                <a:latin typeface="+mn-lt"/>
                <a:ea typeface="+mn-ea"/>
                <a:cs typeface="+mn-cs"/>
              </a:rPr>
              <a:t>, como se puede ver en la figura que se muestra…”   </a:t>
            </a:r>
          </a:p>
          <a:p>
            <a:r>
              <a:rPr lang="es-PE" sz="1200" b="1" i="0" kern="1200" dirty="0">
                <a:solidFill>
                  <a:schemeClr val="tx1"/>
                </a:solidFill>
                <a:effectLst/>
                <a:latin typeface="+mn-lt"/>
                <a:ea typeface="+mn-ea"/>
                <a:cs typeface="+mn-cs"/>
              </a:rPr>
              <a:t>“</a:t>
            </a:r>
            <a:r>
              <a:rPr lang="es-PE" sz="1200" b="1" i="1" kern="1200" dirty="0">
                <a:solidFill>
                  <a:schemeClr val="tx1"/>
                </a:solidFill>
                <a:effectLst/>
                <a:latin typeface="+mn-lt"/>
                <a:ea typeface="+mn-ea"/>
                <a:cs typeface="+mn-cs"/>
              </a:rPr>
              <a:t>1.- Margen:</a:t>
            </a:r>
            <a:r>
              <a:rPr lang="es-PE" sz="1200" b="0" i="1" kern="1200" dirty="0">
                <a:solidFill>
                  <a:schemeClr val="tx1"/>
                </a:solidFill>
                <a:effectLst/>
                <a:latin typeface="+mn-lt"/>
                <a:ea typeface="+mn-ea"/>
                <a:cs typeface="+mn-cs"/>
              </a:rPr>
              <a:t> Es la diferencia entre el valor total y el costo colectivo de desempeñar las actividades de valor.</a:t>
            </a:r>
            <a:br>
              <a:rPr lang="es-PE" sz="1200" b="0" i="1" kern="1200" dirty="0">
                <a:solidFill>
                  <a:schemeClr val="tx1"/>
                </a:solidFill>
                <a:effectLst/>
                <a:latin typeface="+mn-lt"/>
                <a:ea typeface="+mn-ea"/>
                <a:cs typeface="+mn-cs"/>
              </a:rPr>
            </a:br>
            <a:r>
              <a:rPr lang="es-PE" sz="1200" b="0" i="1" kern="1200" dirty="0">
                <a:solidFill>
                  <a:schemeClr val="tx1"/>
                </a:solidFill>
                <a:effectLst/>
                <a:latin typeface="+mn-lt"/>
                <a:ea typeface="+mn-ea"/>
                <a:cs typeface="+mn-cs"/>
              </a:rPr>
              <a:t>2.- </a:t>
            </a:r>
            <a:r>
              <a:rPr lang="es-PE" sz="1200" b="1" i="1" kern="1200" dirty="0">
                <a:solidFill>
                  <a:schemeClr val="tx1"/>
                </a:solidFill>
                <a:effectLst/>
                <a:latin typeface="+mn-lt"/>
                <a:ea typeface="+mn-ea"/>
                <a:cs typeface="+mn-cs"/>
              </a:rPr>
              <a:t>Actividades de Valor</a:t>
            </a:r>
            <a:r>
              <a:rPr lang="es-PE" sz="1200" b="0" i="1" kern="1200" dirty="0">
                <a:solidFill>
                  <a:schemeClr val="tx1"/>
                </a:solidFill>
                <a:effectLst/>
                <a:latin typeface="+mn-lt"/>
                <a:ea typeface="+mn-ea"/>
                <a:cs typeface="+mn-cs"/>
              </a:rPr>
              <a:t>: Son las distintas actividades que realiza una empresa. Se dividen en dos amplios tipos:</a:t>
            </a:r>
          </a:p>
          <a:p>
            <a:r>
              <a:rPr lang="es-PE" sz="1200" b="1" i="1" kern="1200" dirty="0">
                <a:solidFill>
                  <a:schemeClr val="tx1"/>
                </a:solidFill>
                <a:effectLst/>
                <a:latin typeface="+mn-lt"/>
                <a:ea typeface="+mn-ea"/>
                <a:cs typeface="+mn-cs"/>
              </a:rPr>
              <a:t>2.1 Actividades Primarias:</a:t>
            </a:r>
            <a:r>
              <a:rPr lang="es-PE" sz="1200" b="0" i="1" kern="1200" dirty="0">
                <a:solidFill>
                  <a:schemeClr val="tx1"/>
                </a:solidFill>
                <a:effectLst/>
                <a:latin typeface="+mn-lt"/>
                <a:ea typeface="+mn-ea"/>
                <a:cs typeface="+mn-cs"/>
              </a:rPr>
              <a:t> Las actividades primarias en </a:t>
            </a:r>
            <a:r>
              <a:rPr lang="es-PE" sz="1200" b="1" i="1" kern="1200" dirty="0">
                <a:solidFill>
                  <a:schemeClr val="tx1"/>
                </a:solidFill>
                <a:effectLst/>
                <a:latin typeface="+mn-lt"/>
                <a:ea typeface="+mn-ea"/>
                <a:cs typeface="+mn-cs"/>
              </a:rPr>
              <a:t>la cadena de valor</a:t>
            </a:r>
            <a:r>
              <a:rPr lang="es-PE" sz="1200" b="0" i="1" kern="1200" dirty="0">
                <a:solidFill>
                  <a:schemeClr val="tx1"/>
                </a:solidFill>
                <a:effectLst/>
                <a:latin typeface="+mn-lt"/>
                <a:ea typeface="+mn-ea"/>
                <a:cs typeface="+mn-cs"/>
              </a:rPr>
              <a:t> son las actividades implicadas en la creación física del producto, su venta y transferencia al comprador así como la asistencia posterior a la venta. Se dividen a su vez en las cinco categorías genéricas, secuenciales:</a:t>
            </a:r>
          </a:p>
          <a:p>
            <a:pPr lvl="1"/>
            <a:r>
              <a:rPr lang="es-PE" sz="1200" b="1" i="1" kern="1200" dirty="0">
                <a:solidFill>
                  <a:schemeClr val="tx1"/>
                </a:solidFill>
                <a:effectLst/>
                <a:latin typeface="+mn-lt"/>
                <a:ea typeface="+mn-ea"/>
                <a:cs typeface="+mn-cs"/>
              </a:rPr>
              <a:t>2.1.1 Logística interna</a:t>
            </a:r>
            <a:r>
              <a:rPr lang="es-PE" sz="1200" b="0" i="1" kern="1200" dirty="0">
                <a:solidFill>
                  <a:schemeClr val="tx1"/>
                </a:solidFill>
                <a:effectLst/>
                <a:latin typeface="+mn-lt"/>
                <a:ea typeface="+mn-ea"/>
                <a:cs typeface="+mn-cs"/>
              </a:rPr>
              <a:t>: Se refiere a gestionar las actividades de recibir y almacenar las materias primas necesarias para elaborar su producto….</a:t>
            </a:r>
          </a:p>
          <a:p>
            <a:pPr lvl="1"/>
            <a:r>
              <a:rPr lang="es-PE" sz="1200" b="1" i="1" kern="1200" dirty="0">
                <a:solidFill>
                  <a:schemeClr val="tx1"/>
                </a:solidFill>
                <a:effectLst/>
                <a:latin typeface="+mn-lt"/>
                <a:ea typeface="+mn-ea"/>
                <a:cs typeface="+mn-cs"/>
              </a:rPr>
              <a:t>2.1.2 Operaciones</a:t>
            </a:r>
            <a:r>
              <a:rPr lang="es-PE" sz="1200" b="0" i="1" kern="1200" dirty="0">
                <a:solidFill>
                  <a:schemeClr val="tx1"/>
                </a:solidFill>
                <a:effectLst/>
                <a:latin typeface="+mn-lt"/>
                <a:ea typeface="+mn-ea"/>
                <a:cs typeface="+mn-cs"/>
              </a:rPr>
              <a:t>: Las operaciones toman las materias primas desde la logística de entrada y crean el producto. </a:t>
            </a:r>
          </a:p>
          <a:p>
            <a:pPr lvl="1"/>
            <a:r>
              <a:rPr lang="es-PE" sz="1200" b="1" i="1" kern="1200" dirty="0">
                <a:solidFill>
                  <a:schemeClr val="tx1"/>
                </a:solidFill>
                <a:effectLst/>
                <a:latin typeface="+mn-lt"/>
                <a:ea typeface="+mn-ea"/>
                <a:cs typeface="+mn-cs"/>
              </a:rPr>
              <a:t>2.1.3 Logística Externa: </a:t>
            </a:r>
            <a:r>
              <a:rPr lang="es-PE" sz="1200" b="0" i="1" kern="1200" dirty="0">
                <a:solidFill>
                  <a:schemeClr val="tx1"/>
                </a:solidFill>
                <a:effectLst/>
                <a:latin typeface="+mn-lt"/>
                <a:ea typeface="+mn-ea"/>
                <a:cs typeface="+mn-cs"/>
              </a:rPr>
              <a:t>Se</a:t>
            </a:r>
            <a:r>
              <a:rPr lang="es-PE" sz="1200" b="0" i="1" kern="1200" baseline="0" dirty="0">
                <a:solidFill>
                  <a:schemeClr val="tx1"/>
                </a:solidFill>
                <a:effectLst/>
                <a:latin typeface="+mn-lt"/>
                <a:ea typeface="+mn-ea"/>
                <a:cs typeface="+mn-cs"/>
              </a:rPr>
              <a:t> refiere al momento en el que </a:t>
            </a:r>
            <a:r>
              <a:rPr lang="es-PE" sz="1200" b="0" i="1" kern="1200" dirty="0">
                <a:solidFill>
                  <a:schemeClr val="tx1"/>
                </a:solidFill>
                <a:effectLst/>
                <a:latin typeface="+mn-lt"/>
                <a:ea typeface="+mn-ea"/>
                <a:cs typeface="+mn-cs"/>
              </a:rPr>
              <a:t>el producto sale del centro de la producción y se entrega a los mayoristas, distribuidores, o incluso a los consumidores finales dependiendo de la empresa.</a:t>
            </a:r>
          </a:p>
          <a:p>
            <a:pPr lvl="1"/>
            <a:r>
              <a:rPr lang="es-PE" sz="1200" b="1" i="1" kern="1200" dirty="0">
                <a:solidFill>
                  <a:schemeClr val="tx1"/>
                </a:solidFill>
                <a:effectLst/>
                <a:latin typeface="+mn-lt"/>
                <a:ea typeface="+mn-ea"/>
                <a:cs typeface="+mn-cs"/>
              </a:rPr>
              <a:t>2.1.4 Marketing y Ventas</a:t>
            </a:r>
            <a:r>
              <a:rPr lang="es-PE" sz="1200" b="0" i="1" kern="1200" dirty="0">
                <a:solidFill>
                  <a:schemeClr val="tx1"/>
                </a:solidFill>
                <a:effectLst/>
                <a:latin typeface="+mn-lt"/>
                <a:ea typeface="+mn-ea"/>
                <a:cs typeface="+mn-cs"/>
              </a:rPr>
              <a:t>: Se refiere a la gestión</a:t>
            </a:r>
            <a:r>
              <a:rPr lang="es-PE" sz="1200" b="0" i="1" kern="1200" baseline="0" dirty="0">
                <a:solidFill>
                  <a:schemeClr val="tx1"/>
                </a:solidFill>
                <a:effectLst/>
                <a:latin typeface="+mn-lt"/>
                <a:ea typeface="+mn-ea"/>
                <a:cs typeface="+mn-cs"/>
              </a:rPr>
              <a:t> de la </a:t>
            </a:r>
            <a:r>
              <a:rPr lang="es-PE" sz="1200" b="0" i="1" kern="1200" dirty="0">
                <a:solidFill>
                  <a:schemeClr val="tx1"/>
                </a:solidFill>
                <a:effectLst/>
                <a:latin typeface="+mn-lt"/>
                <a:ea typeface="+mn-ea"/>
                <a:cs typeface="+mn-cs"/>
              </a:rPr>
              <a:t>publicidad, como</a:t>
            </a:r>
            <a:r>
              <a:rPr lang="es-PE" sz="1200" b="0" i="1" kern="1200" baseline="0" dirty="0">
                <a:solidFill>
                  <a:schemeClr val="tx1"/>
                </a:solidFill>
                <a:effectLst/>
                <a:latin typeface="+mn-lt"/>
                <a:ea typeface="+mn-ea"/>
                <a:cs typeface="+mn-cs"/>
              </a:rPr>
              <a:t> </a:t>
            </a:r>
            <a:r>
              <a:rPr lang="es-PE" sz="1200" b="0" i="1" kern="1200" dirty="0">
                <a:solidFill>
                  <a:schemeClr val="tx1"/>
                </a:solidFill>
                <a:effectLst/>
                <a:latin typeface="+mn-lt"/>
                <a:ea typeface="+mn-ea"/>
                <a:cs typeface="+mn-cs"/>
              </a:rPr>
              <a:t>parte fundamental de las ventas.</a:t>
            </a:r>
          </a:p>
          <a:p>
            <a:pPr lvl="1"/>
            <a:r>
              <a:rPr lang="es-PE" sz="1200" b="1" i="1" kern="1200" dirty="0">
                <a:solidFill>
                  <a:schemeClr val="tx1"/>
                </a:solidFill>
                <a:effectLst/>
                <a:latin typeface="+mn-lt"/>
                <a:ea typeface="+mn-ea"/>
                <a:cs typeface="+mn-cs"/>
              </a:rPr>
              <a:t>2.1.5 Servicios</a:t>
            </a:r>
            <a:r>
              <a:rPr lang="es-PE" sz="1200" b="0" i="1" kern="1200" dirty="0">
                <a:solidFill>
                  <a:schemeClr val="tx1"/>
                </a:solidFill>
                <a:effectLst/>
                <a:latin typeface="+mn-lt"/>
                <a:ea typeface="+mn-ea"/>
                <a:cs typeface="+mn-cs"/>
              </a:rPr>
              <a:t>: Los servicios cubren muchas áreas, que van desde la</a:t>
            </a:r>
            <a:r>
              <a:rPr lang="es-PE" sz="1200" b="0" i="1" kern="1200" baseline="0" dirty="0">
                <a:solidFill>
                  <a:schemeClr val="tx1"/>
                </a:solidFill>
                <a:effectLst/>
                <a:latin typeface="+mn-lt"/>
                <a:ea typeface="+mn-ea"/>
                <a:cs typeface="+mn-cs"/>
              </a:rPr>
              <a:t> administración </a:t>
            </a:r>
            <a:r>
              <a:rPr lang="es-PE" sz="1200" b="0" i="1" kern="1200" dirty="0">
                <a:solidFill>
                  <a:schemeClr val="tx1"/>
                </a:solidFill>
                <a:effectLst/>
                <a:latin typeface="+mn-lt"/>
                <a:ea typeface="+mn-ea"/>
                <a:cs typeface="+mn-cs"/>
              </a:rPr>
              <a:t>de cualquier instalación hasta el servicio al cliente</a:t>
            </a:r>
            <a:r>
              <a:rPr lang="es-PE" sz="1200" b="0" i="1" u="none" strike="noStrike" kern="1200" dirty="0">
                <a:solidFill>
                  <a:schemeClr val="tx1"/>
                </a:solidFill>
                <a:effectLst/>
                <a:latin typeface="+mn-lt"/>
                <a:ea typeface="+mn-ea"/>
                <a:cs typeface="+mn-cs"/>
              </a:rPr>
              <a:t> </a:t>
            </a:r>
            <a:r>
              <a:rPr lang="es-PE" sz="1200" b="0" i="1" kern="1200" dirty="0">
                <a:solidFill>
                  <a:schemeClr val="tx1"/>
                </a:solidFill>
                <a:effectLst/>
                <a:latin typeface="+mn-lt"/>
                <a:ea typeface="+mn-ea"/>
                <a:cs typeface="+mn-cs"/>
              </a:rPr>
              <a:t>después de la venta del producto. </a:t>
            </a:r>
          </a:p>
          <a:p>
            <a:r>
              <a:rPr lang="es-PE" sz="1200" b="1" i="1" kern="1200" dirty="0">
                <a:solidFill>
                  <a:schemeClr val="tx1"/>
                </a:solidFill>
                <a:effectLst/>
                <a:latin typeface="+mn-lt"/>
                <a:ea typeface="+mn-ea"/>
                <a:cs typeface="+mn-cs"/>
              </a:rPr>
              <a:t>2.2 Actividades de Apoyo:</a:t>
            </a:r>
            <a:r>
              <a:rPr lang="es-PE" sz="1200" b="0" i="1" kern="1200" dirty="0">
                <a:solidFill>
                  <a:schemeClr val="tx1"/>
                </a:solidFill>
                <a:effectLst/>
                <a:latin typeface="+mn-lt"/>
                <a:ea typeface="+mn-ea"/>
                <a:cs typeface="+mn-cs"/>
              </a:rPr>
              <a:t> Son las que sustentan a las actividades primarias y se apoyan entre sí, proporcionando insumos comprados, tecnología, recursos humanos y varias funciones de toda la empresa…” </a:t>
            </a:r>
          </a:p>
          <a:p>
            <a:r>
              <a:rPr lang="es-PE" sz="1200" b="0" i="1" kern="1200" dirty="0">
                <a:solidFill>
                  <a:schemeClr val="tx1"/>
                </a:solidFill>
                <a:effectLst/>
                <a:latin typeface="+mn-lt"/>
                <a:ea typeface="+mn-ea"/>
                <a:cs typeface="+mn-cs"/>
              </a:rPr>
              <a:t>Tomado</a:t>
            </a:r>
            <a:r>
              <a:rPr lang="es-PE" sz="1200" b="0" i="1" kern="1200" baseline="0" dirty="0">
                <a:solidFill>
                  <a:schemeClr val="tx1"/>
                </a:solidFill>
                <a:effectLst/>
                <a:latin typeface="+mn-lt"/>
                <a:ea typeface="+mn-ea"/>
                <a:cs typeface="+mn-cs"/>
              </a:rPr>
              <a:t> de https://www.webyempresas.com/la-cadena-de-valor-de-michael-porter/. 31/07/18</a:t>
            </a:r>
            <a:endParaRPr lang="es-PE" i="1" dirty="0"/>
          </a:p>
          <a:p>
            <a:pPr eaLnBrk="1" hangingPunct="1"/>
            <a:endParaRPr lang="es-PE" altLang="es-PE" dirty="0"/>
          </a:p>
          <a:p>
            <a:endParaRPr lang="es-ES_tradnl"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11</a:t>
            </a:fld>
            <a:endParaRPr lang="es-PE"/>
          </a:p>
        </p:txBody>
      </p:sp>
    </p:spTree>
    <p:extLst>
      <p:ext uri="{BB962C8B-B14F-4D97-AF65-F5344CB8AC3E}">
        <p14:creationId xmlns:p14="http://schemas.microsoft.com/office/powerpoint/2010/main" val="42470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960438" y="1143000"/>
            <a:ext cx="4937125" cy="3086100"/>
          </a:xfrm>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12</a:t>
            </a:fld>
            <a:endParaRPr lang="es-PE"/>
          </a:p>
        </p:txBody>
      </p:sp>
    </p:spTree>
    <p:extLst>
      <p:ext uri="{BB962C8B-B14F-4D97-AF65-F5344CB8AC3E}">
        <p14:creationId xmlns:p14="http://schemas.microsoft.com/office/powerpoint/2010/main" val="3296498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13</a:t>
            </a:fld>
            <a:endParaRPr lang="es-PE"/>
          </a:p>
        </p:txBody>
      </p:sp>
    </p:spTree>
    <p:extLst>
      <p:ext uri="{BB962C8B-B14F-4D97-AF65-F5344CB8AC3E}">
        <p14:creationId xmlns:p14="http://schemas.microsoft.com/office/powerpoint/2010/main" val="5964494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14</a:t>
            </a:fld>
            <a:endParaRPr lang="es-PE"/>
          </a:p>
        </p:txBody>
      </p:sp>
    </p:spTree>
    <p:extLst>
      <p:ext uri="{BB962C8B-B14F-4D97-AF65-F5344CB8AC3E}">
        <p14:creationId xmlns:p14="http://schemas.microsoft.com/office/powerpoint/2010/main" val="7347152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15</a:t>
            </a:fld>
            <a:endParaRPr lang="es-PE"/>
          </a:p>
        </p:txBody>
      </p:sp>
    </p:spTree>
    <p:extLst>
      <p:ext uri="{BB962C8B-B14F-4D97-AF65-F5344CB8AC3E}">
        <p14:creationId xmlns:p14="http://schemas.microsoft.com/office/powerpoint/2010/main" val="7989204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30851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943131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Diapositiva de título">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021131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emf"/><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3">
            <a:extLst>
              <a:ext uri="{FF2B5EF4-FFF2-40B4-BE49-F238E27FC236}">
                <a16:creationId xmlns:a16="http://schemas.microsoft.com/office/drawing/2014/main" id="{3B9B1E78-CAF9-DF48-8F4B-1F57F1D4DA97}"/>
              </a:ext>
            </a:extLst>
          </p:cNvPr>
          <p:cNvSpPr/>
          <p:nvPr userDrawn="1"/>
        </p:nvSpPr>
        <p:spPr>
          <a:xfrm>
            <a:off x="7204422" y="5371562"/>
            <a:ext cx="1544012" cy="184666"/>
          </a:xfrm>
          <a:prstGeom prst="rect">
            <a:avLst/>
          </a:prstGeom>
        </p:spPr>
        <p:txBody>
          <a:bodyPr wrap="none">
            <a:spAutoFit/>
          </a:bodyPr>
          <a:lstStyle/>
          <a:p>
            <a:pPr algn="r"/>
            <a:r>
              <a:rPr lang="es-ES_tradnl" sz="600" dirty="0">
                <a:solidFill>
                  <a:schemeClr val="bg1">
                    <a:lumMod val="50000"/>
                  </a:schemeClr>
                </a:solidFill>
              </a:rPr>
              <a:t>© ISIL. Todos los derechos reservados</a:t>
            </a:r>
          </a:p>
        </p:txBody>
      </p:sp>
      <p:sp>
        <p:nvSpPr>
          <p:cNvPr id="11" name="TextBox 7">
            <a:extLst>
              <a:ext uri="{FF2B5EF4-FFF2-40B4-BE49-F238E27FC236}">
                <a16:creationId xmlns:a16="http://schemas.microsoft.com/office/drawing/2014/main" id="{1C9423F1-18D2-C242-89F3-EC706750A7A8}"/>
              </a:ext>
            </a:extLst>
          </p:cNvPr>
          <p:cNvSpPr txBox="1"/>
          <p:nvPr userDrawn="1"/>
        </p:nvSpPr>
        <p:spPr>
          <a:xfrm>
            <a:off x="876300" y="5343295"/>
            <a:ext cx="2435282" cy="215444"/>
          </a:xfrm>
          <a:prstGeom prst="rect">
            <a:avLst/>
          </a:prstGeom>
          <a:noFill/>
        </p:spPr>
        <p:txBody>
          <a:bodyPr wrap="none" rtlCol="0">
            <a:spAutoFit/>
          </a:bodyPr>
          <a:lstStyle/>
          <a:p>
            <a:r>
              <a:rPr lang="en-US" sz="800" kern="1200" baseline="0" dirty="0">
                <a:solidFill>
                  <a:schemeClr val="bg1">
                    <a:lumMod val="50000"/>
                  </a:schemeClr>
                </a:solidFill>
                <a:latin typeface="Calibri"/>
                <a:ea typeface="+mn-ea"/>
                <a:cs typeface="Calibri"/>
                <a:sym typeface="Wingdings"/>
              </a:rPr>
              <a:t>GESTIÓN DE LA CADENA DE SUMINISTROS  </a:t>
            </a:r>
            <a:r>
              <a:rPr lang="en-US" sz="800" dirty="0">
                <a:solidFill>
                  <a:schemeClr val="bg1">
                    <a:lumMod val="50000"/>
                  </a:schemeClr>
                </a:solidFill>
                <a:latin typeface="Calibri"/>
                <a:ea typeface="Wingdings"/>
                <a:cs typeface="Calibri"/>
                <a:sym typeface="Wingdings"/>
              </a:rPr>
              <a:t></a:t>
            </a:r>
            <a:r>
              <a:rPr lang="en-US" sz="800" kern="1200" dirty="0">
                <a:solidFill>
                  <a:schemeClr val="bg1">
                    <a:lumMod val="50000"/>
                  </a:schemeClr>
                </a:solidFill>
                <a:latin typeface="Calibri"/>
                <a:ea typeface="+mn-ea"/>
                <a:cs typeface="Calibri"/>
                <a:sym typeface="Wingdings"/>
              </a:rPr>
              <a:t>  TEMA 12</a:t>
            </a:r>
            <a:endParaRPr lang="en-US" sz="800" dirty="0">
              <a:solidFill>
                <a:schemeClr val="bg1">
                  <a:lumMod val="50000"/>
                </a:schemeClr>
              </a:solidFill>
              <a:latin typeface="Calibri"/>
              <a:cs typeface="Calibri"/>
            </a:endParaRPr>
          </a:p>
        </p:txBody>
      </p:sp>
      <p:pic>
        <p:nvPicPr>
          <p:cNvPr id="12" name="Imagen 11">
            <a:extLst>
              <a:ext uri="{FF2B5EF4-FFF2-40B4-BE49-F238E27FC236}">
                <a16:creationId xmlns:a16="http://schemas.microsoft.com/office/drawing/2014/main" id="{3AC5020E-FC37-0147-A86F-8AF5EDBACB5E}"/>
              </a:ext>
            </a:extLst>
          </p:cNvPr>
          <p:cNvPicPr>
            <a:picLocks noChangeAspect="1"/>
          </p:cNvPicPr>
          <p:nvPr userDrawn="1"/>
        </p:nvPicPr>
        <p:blipFill>
          <a:blip r:embed="rId5" cstate="screen">
            <a:alphaModFix amt="20000"/>
            <a:extLst>
              <a:ext uri="{28A0092B-C50C-407E-A947-70E740481C1C}">
                <a14:useLocalDpi xmlns:a14="http://schemas.microsoft.com/office/drawing/2010/main"/>
              </a:ext>
            </a:extLst>
          </a:blip>
          <a:stretch>
            <a:fillRect/>
          </a:stretch>
        </p:blipFill>
        <p:spPr>
          <a:xfrm>
            <a:off x="506316" y="5349405"/>
            <a:ext cx="369984" cy="206823"/>
          </a:xfrm>
          <a:prstGeom prst="rect">
            <a:avLst/>
          </a:prstGeom>
        </p:spPr>
      </p:pic>
    </p:spTree>
    <p:extLst>
      <p:ext uri="{BB962C8B-B14F-4D97-AF65-F5344CB8AC3E}">
        <p14:creationId xmlns:p14="http://schemas.microsoft.com/office/powerpoint/2010/main" val="36359323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80" userDrawn="1">
          <p15:clr>
            <a:srgbClr val="F26B43"/>
          </p15:clr>
        </p15:guide>
        <p15:guide id="2" orient="horz" pos="1800" userDrawn="1">
          <p15:clr>
            <a:srgbClr val="F26B43"/>
          </p15:clr>
        </p15:guide>
        <p15:guide id="3" orient="horz" pos="303" userDrawn="1">
          <p15:clr>
            <a:srgbClr val="F26B43"/>
          </p15:clr>
        </p15:guide>
        <p15:guide id="4" orient="horz" pos="575" userDrawn="1">
          <p15:clr>
            <a:srgbClr val="F26B43"/>
          </p15:clr>
        </p15:guide>
        <p15:guide id="5" orient="horz" pos="3297" userDrawn="1">
          <p15:clr>
            <a:srgbClr val="F26B43"/>
          </p15:clr>
        </p15:guide>
        <p15:guide id="6" pos="317" userDrawn="1">
          <p15:clr>
            <a:srgbClr val="F26B43"/>
          </p15:clr>
        </p15:guide>
        <p15:guide id="7" pos="431" userDrawn="1">
          <p15:clr>
            <a:srgbClr val="F26B43"/>
          </p15:clr>
        </p15:guide>
        <p15:guide id="8" pos="2767" userDrawn="1">
          <p15:clr>
            <a:srgbClr val="F26B43"/>
          </p15:clr>
        </p15:guide>
        <p15:guide id="9" pos="2993" userDrawn="1">
          <p15:clr>
            <a:srgbClr val="F26B43"/>
          </p15:clr>
        </p15:guide>
        <p15:guide id="10" pos="5465"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5.xml"/><Relationship Id="rId4" Type="http://schemas.openxmlformats.org/officeDocument/2006/relationships/image" Target="../media/image6.emf"/></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6.xml"/><Relationship Id="rId4" Type="http://schemas.openxmlformats.org/officeDocument/2006/relationships/image" Target="../media/image6.emf"/></Relationships>
</file>

<file path=ppt/slides/_rels/slide18.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6.emf"/></Relationships>
</file>

<file path=ppt/slides/_rels/slide20.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www.forestaldelatlantico.com/fot/parque_de_almacenamiento_g.jpg"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31.jpeg"/></Relationships>
</file>

<file path=ppt/slides/_rels/slide22.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tags" Target="../tags/tag7.xml"/><Relationship Id="rId4" Type="http://schemas.openxmlformats.org/officeDocument/2006/relationships/image" Target="../media/image6.emf"/></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38.jpg"/><Relationship Id="rId4" Type="http://schemas.openxmlformats.org/officeDocument/2006/relationships/image" Target="../media/image37.jpg"/></Relationships>
</file>

<file path=ppt/slides/_rels/slide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slideLayout" Target="../slideLayouts/slideLayout2.xml"/><Relationship Id="rId1" Type="http://schemas.openxmlformats.org/officeDocument/2006/relationships/tags" Target="../tags/tag3.xml"/><Relationship Id="rId5" Type="http://schemas.openxmlformats.org/officeDocument/2006/relationships/image" Target="../media/image9.png"/><Relationship Id="rId4" Type="http://schemas.openxmlformats.org/officeDocument/2006/relationships/image" Target="../media/image8.png"/></Relationships>
</file>

<file path=ppt/slides/_rels/slide30.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41.emf"/><Relationship Id="rId4" Type="http://schemas.openxmlformats.org/officeDocument/2006/relationships/image" Target="../media/image40.emf"/></Relationships>
</file>

<file path=ppt/slides/_rels/slide31.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45.png"/><Relationship Id="rId4" Type="http://schemas.openxmlformats.org/officeDocument/2006/relationships/image" Target="../media/image44.jpeg"/></Relationships>
</file>

<file path=ppt/slides/_rels/slide33.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49.jpg"/><Relationship Id="rId5" Type="http://schemas.openxmlformats.org/officeDocument/2006/relationships/image" Target="../media/image48.png"/><Relationship Id="rId4" Type="http://schemas.openxmlformats.org/officeDocument/2006/relationships/image" Target="../media/image47.jpeg"/></Relationships>
</file>

<file path=ppt/slides/_rels/slide3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40.emf"/></Relationships>
</file>

<file path=ppt/slides/_rels/slide35.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52.png"/></Relationships>
</file>

<file path=ppt/slides/_rels/slide36.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6.emf"/><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xml"/><Relationship Id="rId1" Type="http://schemas.openxmlformats.org/officeDocument/2006/relationships/tags" Target="../tags/tag8.xml"/><Relationship Id="rId5" Type="http://schemas.openxmlformats.org/officeDocument/2006/relationships/image" Target="../media/image55.png"/><Relationship Id="rId4" Type="http://schemas.openxmlformats.org/officeDocument/2006/relationships/image" Target="../media/image54.emf"/></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xml"/><Relationship Id="rId1" Type="http://schemas.openxmlformats.org/officeDocument/2006/relationships/tags" Target="../tags/tag9.xml"/><Relationship Id="rId5" Type="http://schemas.openxmlformats.org/officeDocument/2006/relationships/image" Target="../media/image55.png"/><Relationship Id="rId4" Type="http://schemas.openxmlformats.org/officeDocument/2006/relationships/image" Target="../media/image54.emf"/></Relationships>
</file>

<file path=ppt/slides/_rels/slide3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6.em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4.xml"/><Relationship Id="rId4" Type="http://schemas.openxmlformats.org/officeDocument/2006/relationships/image" Target="../media/image6.emf"/></Relationships>
</file>

<file path=ppt/slides/_rels/slide40.x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slideLayout" Target="../slideLayouts/slideLayout2.xml"/><Relationship Id="rId1" Type="http://schemas.openxmlformats.org/officeDocument/2006/relationships/tags" Target="../tags/tag10.xml"/><Relationship Id="rId4" Type="http://schemas.openxmlformats.org/officeDocument/2006/relationships/image" Target="../media/image58.png"/></Relationships>
</file>

<file path=ppt/slides/_rels/slide41.xml.rels><?xml version="1.0" encoding="UTF-8" standalone="yes"?>
<Relationships xmlns="http://schemas.openxmlformats.org/package/2006/relationships"><Relationship Id="rId2" Type="http://schemas.openxmlformats.org/officeDocument/2006/relationships/image" Target="../media/image59.emf"/><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jpg"/><Relationship Id="rId7"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ángulo 8">
            <a:extLst>
              <a:ext uri="{FF2B5EF4-FFF2-40B4-BE49-F238E27FC236}">
                <a16:creationId xmlns:a16="http://schemas.microsoft.com/office/drawing/2014/main" id="{DB572BE0-CE29-A841-84ED-9FAA558CD6AD}"/>
              </a:ext>
            </a:extLst>
          </p:cNvPr>
          <p:cNvSpPr/>
          <p:nvPr/>
        </p:nvSpPr>
        <p:spPr>
          <a:xfrm>
            <a:off x="182879" y="5120640"/>
            <a:ext cx="4304965" cy="4620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12" name="CuadroTexto 11">
            <a:extLst>
              <a:ext uri="{FF2B5EF4-FFF2-40B4-BE49-F238E27FC236}">
                <a16:creationId xmlns:a16="http://schemas.microsoft.com/office/drawing/2014/main" id="{6AEF357A-6B77-6141-947A-02D02DE3A616}"/>
              </a:ext>
            </a:extLst>
          </p:cNvPr>
          <p:cNvSpPr txBox="1"/>
          <p:nvPr/>
        </p:nvSpPr>
        <p:spPr>
          <a:xfrm>
            <a:off x="503238" y="808689"/>
            <a:ext cx="3104743" cy="138499"/>
          </a:xfrm>
          <a:prstGeom prst="rect">
            <a:avLst/>
          </a:prstGeom>
          <a:noFill/>
        </p:spPr>
        <p:txBody>
          <a:bodyPr wrap="square" lIns="0" tIns="0" rIns="0" bIns="0" rtlCol="0">
            <a:spAutoFit/>
          </a:bodyPr>
          <a:lstStyle/>
          <a:p>
            <a:r>
              <a:rPr lang="es-ES_tradnl" sz="900" b="1" dirty="0">
                <a:solidFill>
                  <a:srgbClr val="6C6D6C"/>
                </a:solidFill>
                <a:latin typeface="Calibri" charset="0"/>
                <a:cs typeface="Calibri" charset="0"/>
              </a:rPr>
              <a:t>GESTIÓN DE LA CADENA DE SUMINISTROS</a:t>
            </a:r>
          </a:p>
        </p:txBody>
      </p:sp>
      <p:sp>
        <p:nvSpPr>
          <p:cNvPr id="14" name="Rectángulo 13">
            <a:extLst>
              <a:ext uri="{FF2B5EF4-FFF2-40B4-BE49-F238E27FC236}">
                <a16:creationId xmlns:a16="http://schemas.microsoft.com/office/drawing/2014/main" id="{27581C98-5778-6E41-9B24-E526A498799E}"/>
              </a:ext>
            </a:extLst>
          </p:cNvPr>
          <p:cNvSpPr/>
          <p:nvPr/>
        </p:nvSpPr>
        <p:spPr>
          <a:xfrm>
            <a:off x="503237" y="3219842"/>
            <a:ext cx="3239293" cy="864083"/>
          </a:xfrm>
          <a:prstGeom prst="rect">
            <a:avLst/>
          </a:prstGeom>
        </p:spPr>
        <p:txBody>
          <a:bodyPr wrap="square" lIns="0" tIns="0" rIns="0" bIns="0">
            <a:spAutoFit/>
          </a:bodyPr>
          <a:lstStyle/>
          <a:p>
            <a:pPr marL="177800" indent="-177800">
              <a:lnSpc>
                <a:spcPct val="120000"/>
              </a:lnSpc>
              <a:buClr>
                <a:srgbClr val="C42E91"/>
              </a:buClr>
              <a:buSzPct val="100000"/>
              <a:buFont typeface="Arial"/>
              <a:buChar char="•"/>
            </a:pPr>
            <a:r>
              <a:rPr lang="es-ES" sz="1200" i="1" dirty="0" err="1">
                <a:latin typeface="Graphik-Medium" charset="0"/>
              </a:rPr>
              <a:t>Outsourcing</a:t>
            </a:r>
            <a:endParaRPr lang="es-ES" sz="1200" i="1" dirty="0">
              <a:latin typeface="Graphik-Medium" charset="0"/>
            </a:endParaRPr>
          </a:p>
          <a:p>
            <a:pPr marL="177800" indent="-177800">
              <a:lnSpc>
                <a:spcPct val="120000"/>
              </a:lnSpc>
              <a:buClr>
                <a:srgbClr val="C42E91"/>
              </a:buClr>
              <a:buSzPct val="100000"/>
              <a:buFont typeface="Arial"/>
              <a:buChar char="•"/>
            </a:pPr>
            <a:r>
              <a:rPr lang="es-ES" sz="1200" dirty="0">
                <a:latin typeface="Graphik-Medium" charset="0"/>
              </a:rPr>
              <a:t>Operadores logísticos</a:t>
            </a:r>
          </a:p>
          <a:p>
            <a:pPr marL="177800" indent="-177800">
              <a:lnSpc>
                <a:spcPct val="120000"/>
              </a:lnSpc>
              <a:buClr>
                <a:srgbClr val="C42E91"/>
              </a:buClr>
              <a:buSzPct val="100000"/>
              <a:buFont typeface="Arial"/>
              <a:buChar char="•"/>
            </a:pPr>
            <a:r>
              <a:rPr lang="es-ES" sz="1200" dirty="0">
                <a:latin typeface="Graphik-Medium" charset="0"/>
              </a:rPr>
              <a:t>Funciones de los operadores logísticos</a:t>
            </a:r>
          </a:p>
          <a:p>
            <a:pPr marL="177800" indent="-177800">
              <a:lnSpc>
                <a:spcPct val="120000"/>
              </a:lnSpc>
              <a:buClr>
                <a:srgbClr val="C42E91"/>
              </a:buClr>
              <a:buSzPct val="100000"/>
              <a:buFont typeface="Arial"/>
              <a:buChar char="•"/>
            </a:pPr>
            <a:r>
              <a:rPr lang="es-ES" sz="1200" dirty="0">
                <a:latin typeface="Graphik-Medium" charset="0"/>
              </a:rPr>
              <a:t>Integración de SCM</a:t>
            </a:r>
          </a:p>
        </p:txBody>
      </p:sp>
      <p:sp>
        <p:nvSpPr>
          <p:cNvPr id="15" name="CuadroTexto 14">
            <a:extLst>
              <a:ext uri="{FF2B5EF4-FFF2-40B4-BE49-F238E27FC236}">
                <a16:creationId xmlns:a16="http://schemas.microsoft.com/office/drawing/2014/main" id="{F2EB8FE4-A0AF-154B-AB79-7228F85743D7}"/>
              </a:ext>
            </a:extLst>
          </p:cNvPr>
          <p:cNvSpPr txBox="1"/>
          <p:nvPr/>
        </p:nvSpPr>
        <p:spPr>
          <a:xfrm>
            <a:off x="743902" y="1819386"/>
            <a:ext cx="1457648" cy="307777"/>
          </a:xfrm>
          <a:prstGeom prst="rect">
            <a:avLst/>
          </a:prstGeom>
          <a:noFill/>
        </p:spPr>
        <p:txBody>
          <a:bodyPr wrap="square" lIns="0" tIns="0" rIns="0" bIns="0" rtlCol="0">
            <a:spAutoFit/>
          </a:bodyPr>
          <a:lstStyle/>
          <a:p>
            <a:r>
              <a:rPr lang="es-ES_tradnl" sz="2000" b="1" dirty="0">
                <a:solidFill>
                  <a:srgbClr val="C42E91"/>
                </a:solidFill>
                <a:latin typeface="Calibri" charset="0"/>
                <a:ea typeface="Calibri" charset="0"/>
                <a:cs typeface="Calibri" charset="0"/>
              </a:rPr>
              <a:t>TEMA 12</a:t>
            </a:r>
          </a:p>
        </p:txBody>
      </p:sp>
      <p:pic>
        <p:nvPicPr>
          <p:cNvPr id="16" name="Imagen 15">
            <a:extLst>
              <a:ext uri="{FF2B5EF4-FFF2-40B4-BE49-F238E27FC236}">
                <a16:creationId xmlns:a16="http://schemas.microsoft.com/office/drawing/2014/main" id="{28E8AB6A-5AC7-BD4C-884C-2F00B46EB461}"/>
              </a:ext>
            </a:extLst>
          </p:cNvPr>
          <p:cNvPicPr>
            <a:picLocks noChangeAspect="1"/>
          </p:cNvPicPr>
          <p:nvPr/>
        </p:nvPicPr>
        <p:blipFill>
          <a:blip r:embed="rId2"/>
          <a:stretch>
            <a:fillRect/>
          </a:stretch>
        </p:blipFill>
        <p:spPr>
          <a:xfrm>
            <a:off x="507464" y="1883411"/>
            <a:ext cx="166865" cy="170453"/>
          </a:xfrm>
          <a:prstGeom prst="rect">
            <a:avLst/>
          </a:prstGeom>
        </p:spPr>
      </p:pic>
      <p:pic>
        <p:nvPicPr>
          <p:cNvPr id="17" name="Imagen 16">
            <a:extLst>
              <a:ext uri="{FF2B5EF4-FFF2-40B4-BE49-F238E27FC236}">
                <a16:creationId xmlns:a16="http://schemas.microsoft.com/office/drawing/2014/main" id="{5850C1A0-E2F9-8840-A3FE-9EC4FFDE37F3}"/>
              </a:ext>
            </a:extLst>
          </p:cNvPr>
          <p:cNvPicPr>
            <a:picLocks noChangeAspect="1"/>
          </p:cNvPicPr>
          <p:nvPr/>
        </p:nvPicPr>
        <p:blipFill>
          <a:blip r:embed="rId3"/>
          <a:stretch>
            <a:fillRect/>
          </a:stretch>
        </p:blipFill>
        <p:spPr>
          <a:xfrm>
            <a:off x="3742531" y="-9832"/>
            <a:ext cx="5410762" cy="5724832"/>
          </a:xfrm>
          <a:prstGeom prst="rect">
            <a:avLst/>
          </a:prstGeom>
        </p:spPr>
      </p:pic>
      <p:sp>
        <p:nvSpPr>
          <p:cNvPr id="18" name="Rectángulo 17">
            <a:extLst>
              <a:ext uri="{FF2B5EF4-FFF2-40B4-BE49-F238E27FC236}">
                <a16:creationId xmlns:a16="http://schemas.microsoft.com/office/drawing/2014/main" id="{1C4209AB-C66E-CD47-A60A-BE3CE7FAA916}"/>
              </a:ext>
            </a:extLst>
          </p:cNvPr>
          <p:cNvSpPr/>
          <p:nvPr/>
        </p:nvSpPr>
        <p:spPr>
          <a:xfrm>
            <a:off x="503239" y="2177570"/>
            <a:ext cx="3056852" cy="369332"/>
          </a:xfrm>
          <a:prstGeom prst="rect">
            <a:avLst/>
          </a:prstGeom>
        </p:spPr>
        <p:txBody>
          <a:bodyPr wrap="square" lIns="0" tIns="0" rIns="0" bIns="0">
            <a:spAutoFit/>
          </a:bodyPr>
          <a:lstStyle/>
          <a:p>
            <a:pPr>
              <a:lnSpc>
                <a:spcPct val="80000"/>
              </a:lnSpc>
            </a:pPr>
            <a:r>
              <a:rPr lang="es-ES" sz="3000" b="1" i="1" dirty="0">
                <a:latin typeface="Graphik Bold" charset="0"/>
                <a:ea typeface="Graphik Bold" charset="0"/>
                <a:cs typeface="Graphik Bold" charset="0"/>
              </a:rPr>
              <a:t>OUTSOURCING</a:t>
            </a:r>
          </a:p>
        </p:txBody>
      </p:sp>
    </p:spTree>
    <p:extLst>
      <p:ext uri="{BB962C8B-B14F-4D97-AF65-F5344CB8AC3E}">
        <p14:creationId xmlns:p14="http://schemas.microsoft.com/office/powerpoint/2010/main" val="2885609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p:nvPr/>
        </p:nvSpPr>
        <p:spPr>
          <a:xfrm>
            <a:off x="510069" y="925339"/>
            <a:ext cx="3882544" cy="2539157"/>
          </a:xfrm>
          <a:prstGeom prst="rect">
            <a:avLst/>
          </a:prstGeom>
        </p:spPr>
        <p:txBody>
          <a:bodyPr vert="horz" wrap="square" lIns="0" tIns="0" rIns="0" bIns="0" rtlCol="0">
            <a:spAutoFit/>
          </a:bodyPr>
          <a:lstStyle/>
          <a:p>
            <a:pPr marL="11725">
              <a:spcAft>
                <a:spcPts val="600"/>
              </a:spcAft>
              <a:buClr>
                <a:schemeClr val="tx1"/>
              </a:buClr>
              <a:buSzPct val="100000"/>
              <a:tabLst>
                <a:tab pos="121285" algn="l"/>
              </a:tabLst>
            </a:pPr>
            <a:r>
              <a:rPr lang="en-US" sz="1600" b="1" spc="-10" dirty="0">
                <a:cs typeface="Source Sans Pro"/>
              </a:rPr>
              <a:t>IMPORTANCIA DEL </a:t>
            </a:r>
            <a:r>
              <a:rPr lang="en-US" sz="1600" b="1" i="1" spc="-10" dirty="0">
                <a:cs typeface="Source Sans Pro"/>
              </a:rPr>
              <a:t>OUTSOURCING</a:t>
            </a:r>
            <a:r>
              <a:rPr lang="en-US" sz="1600" b="1" spc="-10" dirty="0">
                <a:cs typeface="Source Sans Pro"/>
              </a:rPr>
              <a:t>:</a:t>
            </a:r>
            <a:endParaRPr lang="en-US" sz="1600" spc="-10" dirty="0">
              <a:cs typeface="Source Sans Pro"/>
            </a:endParaRPr>
          </a:p>
          <a:p>
            <a:pPr marL="180000" indent="-168275">
              <a:buClr>
                <a:schemeClr val="tx1"/>
              </a:buClr>
              <a:buSzPct val="100000"/>
              <a:buFont typeface="Arial"/>
              <a:buChar char="•"/>
              <a:tabLst>
                <a:tab pos="121285" algn="l"/>
              </a:tabLst>
            </a:pPr>
            <a:r>
              <a:rPr lang="en-US" sz="1600" spc="-10" dirty="0">
                <a:cs typeface="Source Sans Pro"/>
              </a:rPr>
              <a:t>Mayor libertad de desarrollar mejores procesos donde se es líder.</a:t>
            </a:r>
          </a:p>
          <a:p>
            <a:pPr marL="180000" indent="-168275">
              <a:buClr>
                <a:schemeClr val="tx1"/>
              </a:buClr>
              <a:buSzPct val="100000"/>
              <a:buFont typeface="Arial"/>
              <a:buChar char="•"/>
              <a:tabLst>
                <a:tab pos="121285" algn="l"/>
              </a:tabLst>
            </a:pPr>
            <a:r>
              <a:rPr lang="en-US" sz="1600" spc="-10" dirty="0">
                <a:cs typeface="Source Sans Pro"/>
              </a:rPr>
              <a:t>Espacio disponible para aumentar línea de producción.</a:t>
            </a:r>
          </a:p>
          <a:p>
            <a:pPr marL="180000" indent="-168275">
              <a:buClr>
                <a:schemeClr val="tx1"/>
              </a:buClr>
              <a:buSzPct val="100000"/>
              <a:buFont typeface="Arial"/>
              <a:buChar char="•"/>
              <a:tabLst>
                <a:tab pos="121285" algn="l"/>
              </a:tabLst>
            </a:pPr>
            <a:r>
              <a:rPr lang="en-US" sz="1600" spc="-10" dirty="0">
                <a:cs typeface="Source Sans Pro"/>
              </a:rPr>
              <a:t>Inversión en cambios tecnológicos.</a:t>
            </a:r>
          </a:p>
          <a:p>
            <a:pPr marL="180000" indent="-168275">
              <a:buClr>
                <a:schemeClr val="tx1"/>
              </a:buClr>
              <a:buSzPct val="100000"/>
              <a:buFont typeface="Arial"/>
              <a:buChar char="•"/>
              <a:tabLst>
                <a:tab pos="121285" algn="l"/>
              </a:tabLst>
            </a:pPr>
            <a:r>
              <a:rPr lang="en-US" sz="1600" spc="-10" dirty="0">
                <a:cs typeface="Source Sans Pro"/>
              </a:rPr>
              <a:t>Impulsar el desarrollo en investigación y desarrollo.</a:t>
            </a:r>
          </a:p>
          <a:p>
            <a:pPr marL="180000" indent="-168275">
              <a:buClr>
                <a:schemeClr val="tx1"/>
              </a:buClr>
              <a:buSzPct val="100000"/>
              <a:buFont typeface="Arial"/>
              <a:buChar char="•"/>
              <a:tabLst>
                <a:tab pos="121285" algn="l"/>
              </a:tabLst>
            </a:pPr>
            <a:r>
              <a:rPr lang="en-US" sz="1600" spc="-10" dirty="0">
                <a:cs typeface="Source Sans Pro"/>
              </a:rPr>
              <a:t>Mejor capacidad para detectar oportunidades de negocio.</a:t>
            </a:r>
          </a:p>
        </p:txBody>
      </p:sp>
      <p:sp>
        <p:nvSpPr>
          <p:cNvPr id="5" name="Rectangle 5">
            <a:extLst>
              <a:ext uri="{FF2B5EF4-FFF2-40B4-BE49-F238E27FC236}">
                <a16:creationId xmlns:a16="http://schemas.microsoft.com/office/drawing/2014/main" id="{64E56916-E633-FE41-BFC8-0A81A89B38B6}"/>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i="1" dirty="0">
                <a:solidFill>
                  <a:schemeClr val="bg1">
                    <a:lumMod val="65000"/>
                  </a:schemeClr>
                </a:solidFill>
                <a:latin typeface="Calibri" panose="020F0502020204030204" pitchFamily="34" charset="0"/>
                <a:cs typeface="Calibri" panose="020F0502020204030204" pitchFamily="34" charset="0"/>
              </a:rPr>
              <a:t>OUTSOURCING</a:t>
            </a:r>
            <a:endParaRPr lang="es-PE" sz="1000" i="1" dirty="0">
              <a:solidFill>
                <a:schemeClr val="bg1">
                  <a:lumMod val="65000"/>
                </a:schemeClr>
              </a:solidFill>
              <a:latin typeface="Calibri" panose="020F0502020204030204" pitchFamily="34" charset="0"/>
              <a:cs typeface="Calibri" panose="020F0502020204030204" pitchFamily="34" charset="0"/>
            </a:endParaRPr>
          </a:p>
        </p:txBody>
      </p:sp>
      <p:pic>
        <p:nvPicPr>
          <p:cNvPr id="4" name="Imagen 3">
            <a:extLst>
              <a:ext uri="{FF2B5EF4-FFF2-40B4-BE49-F238E27FC236}">
                <a16:creationId xmlns:a16="http://schemas.microsoft.com/office/drawing/2014/main" id="{317D5F9A-2EF1-C74F-B521-796D1F8A90D1}"/>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4751387" y="912812"/>
            <a:ext cx="4392613" cy="4321175"/>
          </a:xfrm>
          <a:prstGeom prst="rect">
            <a:avLst/>
          </a:prstGeom>
        </p:spPr>
      </p:pic>
    </p:spTree>
    <p:extLst>
      <p:ext uri="{BB962C8B-B14F-4D97-AF65-F5344CB8AC3E}">
        <p14:creationId xmlns:p14="http://schemas.microsoft.com/office/powerpoint/2010/main" val="1246399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p:nvPr/>
        </p:nvSpPr>
        <p:spPr>
          <a:xfrm>
            <a:off x="510069" y="925339"/>
            <a:ext cx="8130694" cy="1246495"/>
          </a:xfrm>
          <a:prstGeom prst="rect">
            <a:avLst/>
          </a:prstGeom>
        </p:spPr>
        <p:txBody>
          <a:bodyPr vert="horz" wrap="square" lIns="0" tIns="0" rIns="0" bIns="0" rtlCol="0">
            <a:spAutoFit/>
          </a:bodyPr>
          <a:lstStyle/>
          <a:p>
            <a:pPr marL="11725">
              <a:spcAft>
                <a:spcPts val="600"/>
              </a:spcAft>
              <a:buClr>
                <a:schemeClr val="tx1"/>
              </a:buClr>
              <a:buSzPct val="100000"/>
              <a:tabLst>
                <a:tab pos="121285" algn="l"/>
              </a:tabLst>
            </a:pPr>
            <a:r>
              <a:rPr lang="en-US" sz="1600" b="1" spc="-10" dirty="0">
                <a:cs typeface="Source Sans Pro"/>
              </a:rPr>
              <a:t>CONSIDERACIONES PARA EL OUTSOURCING</a:t>
            </a:r>
            <a:endParaRPr lang="en-US" sz="1600" spc="-10" dirty="0">
              <a:cs typeface="Source Sans Pro"/>
            </a:endParaRPr>
          </a:p>
          <a:p>
            <a:pPr marL="180000" indent="-168275">
              <a:buClr>
                <a:schemeClr val="tx1"/>
              </a:buClr>
              <a:buSzPct val="100000"/>
              <a:buFont typeface="Arial"/>
              <a:buChar char="•"/>
              <a:tabLst>
                <a:tab pos="121285" algn="l"/>
              </a:tabLst>
            </a:pPr>
            <a:r>
              <a:rPr lang="en-US" sz="1500" spc="-10" dirty="0">
                <a:cs typeface="Source Sans Pro"/>
              </a:rPr>
              <a:t>Los costos.</a:t>
            </a:r>
          </a:p>
          <a:p>
            <a:pPr marL="180000" indent="-168275">
              <a:buClr>
                <a:schemeClr val="tx1"/>
              </a:buClr>
              <a:buSzPct val="100000"/>
              <a:buFont typeface="Arial"/>
              <a:buChar char="•"/>
              <a:tabLst>
                <a:tab pos="121285" algn="l"/>
              </a:tabLst>
            </a:pPr>
            <a:r>
              <a:rPr lang="en-US" sz="1500" spc="-10" dirty="0">
                <a:cs typeface="Source Sans Pro"/>
              </a:rPr>
              <a:t>Los antecedentes, referencias y experiencia. </a:t>
            </a:r>
          </a:p>
          <a:p>
            <a:pPr marL="180000" indent="-168275">
              <a:buClr>
                <a:schemeClr val="tx1"/>
              </a:buClr>
              <a:buSzPct val="100000"/>
              <a:buFont typeface="Arial"/>
              <a:buChar char="•"/>
              <a:tabLst>
                <a:tab pos="121285" algn="l"/>
              </a:tabLst>
            </a:pPr>
            <a:r>
              <a:rPr lang="en-US" sz="1500" spc="-10" dirty="0">
                <a:cs typeface="Source Sans Pro"/>
              </a:rPr>
              <a:t>Experiencias cercanas. </a:t>
            </a:r>
          </a:p>
          <a:p>
            <a:pPr marL="180000" indent="-168275">
              <a:buClr>
                <a:schemeClr val="tx1"/>
              </a:buClr>
              <a:buSzPct val="100000"/>
              <a:buFont typeface="Arial"/>
              <a:buChar char="•"/>
              <a:tabLst>
                <a:tab pos="121285" algn="l"/>
              </a:tabLst>
            </a:pPr>
            <a:r>
              <a:rPr lang="en-US" sz="1500" spc="-10" dirty="0">
                <a:cs typeface="Source Sans Pro"/>
              </a:rPr>
              <a:t>Establecer la importancia del área o la función que se quiere tercerizar. </a:t>
            </a:r>
          </a:p>
        </p:txBody>
      </p:sp>
      <p:sp>
        <p:nvSpPr>
          <p:cNvPr id="6" name="Rectangle 5">
            <a:extLst>
              <a:ext uri="{FF2B5EF4-FFF2-40B4-BE49-F238E27FC236}">
                <a16:creationId xmlns:a16="http://schemas.microsoft.com/office/drawing/2014/main" id="{C683EA3F-7306-E24E-9391-EA6F5FA0B7AF}"/>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i="1" dirty="0">
                <a:solidFill>
                  <a:schemeClr val="bg1">
                    <a:lumMod val="65000"/>
                  </a:schemeClr>
                </a:solidFill>
                <a:latin typeface="Calibri" panose="020F0502020204030204" pitchFamily="34" charset="0"/>
                <a:cs typeface="Calibri" panose="020F0502020204030204" pitchFamily="34" charset="0"/>
              </a:rPr>
              <a:t>OUTSOURCING</a:t>
            </a:r>
            <a:endParaRPr lang="es-PE" sz="1000" i="1" dirty="0">
              <a:solidFill>
                <a:schemeClr val="bg1">
                  <a:lumMod val="65000"/>
                </a:schemeClr>
              </a:solidFill>
              <a:latin typeface="Calibri" panose="020F0502020204030204" pitchFamily="34" charset="0"/>
              <a:cs typeface="Calibri" panose="020F0502020204030204" pitchFamily="34" charset="0"/>
            </a:endParaRPr>
          </a:p>
        </p:txBody>
      </p:sp>
      <p:grpSp>
        <p:nvGrpSpPr>
          <p:cNvPr id="35" name="Grupo 34">
            <a:extLst>
              <a:ext uri="{FF2B5EF4-FFF2-40B4-BE49-F238E27FC236}">
                <a16:creationId xmlns:a16="http://schemas.microsoft.com/office/drawing/2014/main" id="{935CB469-2F5C-5D4C-9180-02A861BB790A}"/>
              </a:ext>
            </a:extLst>
          </p:cNvPr>
          <p:cNvGrpSpPr/>
          <p:nvPr/>
        </p:nvGrpSpPr>
        <p:grpSpPr>
          <a:xfrm>
            <a:off x="1165919" y="2254097"/>
            <a:ext cx="6812161" cy="3084671"/>
            <a:chOff x="1361123" y="2256669"/>
            <a:chExt cx="6812161" cy="3084671"/>
          </a:xfrm>
        </p:grpSpPr>
        <p:sp>
          <p:nvSpPr>
            <p:cNvPr id="34" name="Forma libre 33">
              <a:extLst>
                <a:ext uri="{FF2B5EF4-FFF2-40B4-BE49-F238E27FC236}">
                  <a16:creationId xmlns:a16="http://schemas.microsoft.com/office/drawing/2014/main" id="{8A56FA83-AD30-EB46-A7DC-58AC7FF34692}"/>
                </a:ext>
              </a:extLst>
            </p:cNvPr>
            <p:cNvSpPr/>
            <p:nvPr/>
          </p:nvSpPr>
          <p:spPr>
            <a:xfrm>
              <a:off x="6408751" y="3824577"/>
              <a:ext cx="1455089" cy="1200647"/>
            </a:xfrm>
            <a:custGeom>
              <a:avLst/>
              <a:gdLst>
                <a:gd name="connsiteX0" fmla="*/ 0 w 1455089"/>
                <a:gd name="connsiteY0" fmla="*/ 0 h 1200647"/>
                <a:gd name="connsiteX1" fmla="*/ 1455089 w 1455089"/>
                <a:gd name="connsiteY1" fmla="*/ 0 h 1200647"/>
                <a:gd name="connsiteX2" fmla="*/ 405517 w 1455089"/>
                <a:gd name="connsiteY2" fmla="*/ 1200647 h 1200647"/>
                <a:gd name="connsiteX3" fmla="*/ 0 w 1455089"/>
                <a:gd name="connsiteY3" fmla="*/ 0 h 1200647"/>
              </a:gdLst>
              <a:ahLst/>
              <a:cxnLst>
                <a:cxn ang="0">
                  <a:pos x="connsiteX0" y="connsiteY0"/>
                </a:cxn>
                <a:cxn ang="0">
                  <a:pos x="connsiteX1" y="connsiteY1"/>
                </a:cxn>
                <a:cxn ang="0">
                  <a:pos x="connsiteX2" y="connsiteY2"/>
                </a:cxn>
                <a:cxn ang="0">
                  <a:pos x="connsiteX3" y="connsiteY3"/>
                </a:cxn>
              </a:cxnLst>
              <a:rect l="l" t="t" r="r" b="b"/>
              <a:pathLst>
                <a:path w="1455089" h="1200647">
                  <a:moveTo>
                    <a:pt x="0" y="0"/>
                  </a:moveTo>
                  <a:lnTo>
                    <a:pt x="1455089" y="0"/>
                  </a:lnTo>
                  <a:lnTo>
                    <a:pt x="405517" y="1200647"/>
                  </a:lnTo>
                  <a:lnTo>
                    <a:pt x="0" y="0"/>
                  </a:lnTo>
                  <a:close/>
                </a:path>
              </a:pathLst>
            </a:custGeom>
            <a:solidFill>
              <a:srgbClr val="DDEEC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31" name="Rectángulo redondeado 30">
              <a:extLst>
                <a:ext uri="{FF2B5EF4-FFF2-40B4-BE49-F238E27FC236}">
                  <a16:creationId xmlns:a16="http://schemas.microsoft.com/office/drawing/2014/main" id="{A9A430C1-E225-434B-AF5A-5EF387622B06}"/>
                </a:ext>
              </a:extLst>
            </p:cNvPr>
            <p:cNvSpPr/>
            <p:nvPr/>
          </p:nvSpPr>
          <p:spPr>
            <a:xfrm>
              <a:off x="5990304" y="3824388"/>
              <a:ext cx="998410" cy="1308360"/>
            </a:xfrm>
            <a:prstGeom prst="roundRect">
              <a:avLst>
                <a:gd name="adj" fmla="val 7407"/>
              </a:avLst>
            </a:prstGeom>
            <a:solidFill>
              <a:srgbClr val="DDEEC8"/>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algn="ctr">
                <a:lnSpc>
                  <a:spcPct val="90000"/>
                </a:lnSpc>
                <a:spcAft>
                  <a:spcPts val="300"/>
                </a:spcAft>
              </a:pPr>
              <a:r>
                <a:rPr lang="es-ES" sz="1100" b="1" dirty="0">
                  <a:solidFill>
                    <a:schemeClr val="tx1"/>
                  </a:solidFill>
                  <a:latin typeface="Calibri"/>
                  <a:cs typeface="Calibri"/>
                </a:rPr>
                <a:t>Asistencia técnica</a:t>
              </a:r>
            </a:p>
            <a:p>
              <a:pPr algn="ctr">
                <a:lnSpc>
                  <a:spcPct val="90000"/>
                </a:lnSpc>
                <a:spcAft>
                  <a:spcPts val="300"/>
                </a:spcAft>
              </a:pPr>
              <a:r>
                <a:rPr lang="es-ES" sz="800" dirty="0">
                  <a:solidFill>
                    <a:schemeClr val="tx1"/>
                  </a:solidFill>
                  <a:latin typeface="Calibri"/>
                  <a:cs typeface="Calibri"/>
                </a:rPr>
                <a:t>Servicio técnico, abastecimiento de accesorios y repuestos, asesoramiento</a:t>
              </a:r>
            </a:p>
          </p:txBody>
        </p:sp>
        <p:sp>
          <p:nvSpPr>
            <p:cNvPr id="10" name="Forma libre 9">
              <a:extLst>
                <a:ext uri="{FF2B5EF4-FFF2-40B4-BE49-F238E27FC236}">
                  <a16:creationId xmlns:a16="http://schemas.microsoft.com/office/drawing/2014/main" id="{A6804386-C118-EA46-9FF6-A7550FB8D3D6}"/>
                </a:ext>
              </a:extLst>
            </p:cNvPr>
            <p:cNvSpPr/>
            <p:nvPr/>
          </p:nvSpPr>
          <p:spPr>
            <a:xfrm>
              <a:off x="6847287" y="4152105"/>
              <a:ext cx="801973" cy="994425"/>
            </a:xfrm>
            <a:custGeom>
              <a:avLst/>
              <a:gdLst>
                <a:gd name="connsiteX0" fmla="*/ 801973 w 801973"/>
                <a:gd name="connsiteY0" fmla="*/ 906905 h 906905"/>
                <a:gd name="connsiteX1" fmla="*/ 801973 w 801973"/>
                <a:gd name="connsiteY1" fmla="*/ 0 h 906905"/>
                <a:gd name="connsiteX2" fmla="*/ 0 w 801973"/>
                <a:gd name="connsiteY2" fmla="*/ 906905 h 906905"/>
                <a:gd name="connsiteX3" fmla="*/ 801973 w 801973"/>
                <a:gd name="connsiteY3" fmla="*/ 906905 h 906905"/>
              </a:gdLst>
              <a:ahLst/>
              <a:cxnLst>
                <a:cxn ang="0">
                  <a:pos x="connsiteX0" y="connsiteY0"/>
                </a:cxn>
                <a:cxn ang="0">
                  <a:pos x="connsiteX1" y="connsiteY1"/>
                </a:cxn>
                <a:cxn ang="0">
                  <a:pos x="connsiteX2" y="connsiteY2"/>
                </a:cxn>
                <a:cxn ang="0">
                  <a:pos x="connsiteX3" y="connsiteY3"/>
                </a:cxn>
              </a:cxnLst>
              <a:rect l="l" t="t" r="r" b="b"/>
              <a:pathLst>
                <a:path w="801973" h="906905">
                  <a:moveTo>
                    <a:pt x="801973" y="906905"/>
                  </a:moveTo>
                  <a:lnTo>
                    <a:pt x="801973" y="0"/>
                  </a:lnTo>
                  <a:lnTo>
                    <a:pt x="0" y="906905"/>
                  </a:lnTo>
                  <a:lnTo>
                    <a:pt x="801973" y="90690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Rectángulo redondeado 10">
              <a:extLst>
                <a:ext uri="{FF2B5EF4-FFF2-40B4-BE49-F238E27FC236}">
                  <a16:creationId xmlns:a16="http://schemas.microsoft.com/office/drawing/2014/main" id="{04E519FA-81DE-D74F-AF85-4C00DF49A0D3}"/>
                </a:ext>
              </a:extLst>
            </p:cNvPr>
            <p:cNvSpPr/>
            <p:nvPr/>
          </p:nvSpPr>
          <p:spPr>
            <a:xfrm>
              <a:off x="1758396" y="2419313"/>
              <a:ext cx="5193822" cy="345174"/>
            </a:xfrm>
            <a:prstGeom prst="roundRect">
              <a:avLst>
                <a:gd name="adj" fmla="val 21226"/>
              </a:avLst>
            </a:prstGeom>
            <a:solidFill>
              <a:srgbClr val="DDEEC7"/>
            </a:solidFill>
            <a:ln>
              <a:noFill/>
            </a:ln>
          </p:spPr>
          <p:style>
            <a:lnRef idx="2">
              <a:schemeClr val="accent1">
                <a:shade val="50000"/>
              </a:schemeClr>
            </a:lnRef>
            <a:fillRef idx="1">
              <a:schemeClr val="accent1"/>
            </a:fillRef>
            <a:effectRef idx="0">
              <a:schemeClr val="accent1"/>
            </a:effectRef>
            <a:fontRef idx="minor">
              <a:schemeClr val="lt1"/>
            </a:fontRef>
          </p:style>
          <p:txBody>
            <a:bodyPr lIns="1260000" rtlCol="0" anchor="ctr"/>
            <a:lstStyle/>
            <a:p>
              <a:pPr>
                <a:lnSpc>
                  <a:spcPct val="90000"/>
                </a:lnSpc>
              </a:pPr>
              <a:r>
                <a:rPr lang="es-ES" sz="1100" b="1" dirty="0">
                  <a:solidFill>
                    <a:schemeClr val="tx1"/>
                  </a:solidFill>
                  <a:latin typeface="Calibri"/>
                  <a:cs typeface="Calibri"/>
                </a:rPr>
                <a:t>Infraestructura de la empresa</a:t>
              </a:r>
            </a:p>
          </p:txBody>
        </p:sp>
        <p:sp>
          <p:nvSpPr>
            <p:cNvPr id="12" name="Rectángulo redondeado 11">
              <a:extLst>
                <a:ext uri="{FF2B5EF4-FFF2-40B4-BE49-F238E27FC236}">
                  <a16:creationId xmlns:a16="http://schemas.microsoft.com/office/drawing/2014/main" id="{1CEFEF29-DBF1-134C-9366-18820B6740DE}"/>
                </a:ext>
              </a:extLst>
            </p:cNvPr>
            <p:cNvSpPr/>
            <p:nvPr/>
          </p:nvSpPr>
          <p:spPr>
            <a:xfrm>
              <a:off x="1758396" y="2797089"/>
              <a:ext cx="5441159" cy="304351"/>
            </a:xfrm>
            <a:prstGeom prst="roundRect">
              <a:avLst>
                <a:gd name="adj" fmla="val 21226"/>
              </a:avLst>
            </a:prstGeom>
            <a:solidFill>
              <a:srgbClr val="DDEEC8"/>
            </a:solidFill>
            <a:ln>
              <a:noFill/>
            </a:ln>
          </p:spPr>
          <p:style>
            <a:lnRef idx="2">
              <a:schemeClr val="accent1">
                <a:shade val="50000"/>
              </a:schemeClr>
            </a:lnRef>
            <a:fillRef idx="1">
              <a:schemeClr val="accent1"/>
            </a:fillRef>
            <a:effectRef idx="0">
              <a:schemeClr val="accent1"/>
            </a:effectRef>
            <a:fontRef idx="minor">
              <a:schemeClr val="lt1"/>
            </a:fontRef>
          </p:style>
          <p:txBody>
            <a:bodyPr lIns="1260000" rtlCol="0" anchor="ctr"/>
            <a:lstStyle/>
            <a:p>
              <a:pPr>
                <a:lnSpc>
                  <a:spcPct val="90000"/>
                </a:lnSpc>
              </a:pPr>
              <a:r>
                <a:rPr lang="es-ES" sz="1100" b="1" dirty="0">
                  <a:solidFill>
                    <a:schemeClr val="tx1"/>
                  </a:solidFill>
                  <a:latin typeface="Calibri"/>
                  <a:cs typeface="Calibri"/>
                </a:rPr>
                <a:t>Gestión de recursos humanos</a:t>
              </a:r>
            </a:p>
          </p:txBody>
        </p:sp>
        <p:sp>
          <p:nvSpPr>
            <p:cNvPr id="13" name="Rectángulo redondeado 12">
              <a:extLst>
                <a:ext uri="{FF2B5EF4-FFF2-40B4-BE49-F238E27FC236}">
                  <a16:creationId xmlns:a16="http://schemas.microsoft.com/office/drawing/2014/main" id="{F889A1AA-1E0E-2748-8B23-5AB1D12801DC}"/>
                </a:ext>
              </a:extLst>
            </p:cNvPr>
            <p:cNvSpPr/>
            <p:nvPr/>
          </p:nvSpPr>
          <p:spPr>
            <a:xfrm>
              <a:off x="1758396" y="3134044"/>
              <a:ext cx="5779441" cy="304351"/>
            </a:xfrm>
            <a:prstGeom prst="roundRect">
              <a:avLst>
                <a:gd name="adj" fmla="val 21226"/>
              </a:avLst>
            </a:prstGeom>
            <a:solidFill>
              <a:srgbClr val="DDEEC8"/>
            </a:solidFill>
            <a:ln>
              <a:noFill/>
            </a:ln>
          </p:spPr>
          <p:style>
            <a:lnRef idx="2">
              <a:schemeClr val="accent1">
                <a:shade val="50000"/>
              </a:schemeClr>
            </a:lnRef>
            <a:fillRef idx="1">
              <a:schemeClr val="accent1"/>
            </a:fillRef>
            <a:effectRef idx="0">
              <a:schemeClr val="accent1"/>
            </a:effectRef>
            <a:fontRef idx="minor">
              <a:schemeClr val="lt1"/>
            </a:fontRef>
          </p:style>
          <p:txBody>
            <a:bodyPr lIns="1260000" rtlCol="0" anchor="ctr"/>
            <a:lstStyle/>
            <a:p>
              <a:pPr>
                <a:lnSpc>
                  <a:spcPct val="90000"/>
                </a:lnSpc>
              </a:pPr>
              <a:r>
                <a:rPr lang="es-ES" sz="1100" b="1" dirty="0">
                  <a:solidFill>
                    <a:schemeClr val="tx1"/>
                  </a:solidFill>
                  <a:latin typeface="Calibri"/>
                  <a:cs typeface="Calibri"/>
                </a:rPr>
                <a:t>Desarrollo de tecnología</a:t>
              </a:r>
            </a:p>
          </p:txBody>
        </p:sp>
        <p:sp>
          <p:nvSpPr>
            <p:cNvPr id="14" name="Rectángulo redondeado 13">
              <a:extLst>
                <a:ext uri="{FF2B5EF4-FFF2-40B4-BE49-F238E27FC236}">
                  <a16:creationId xmlns:a16="http://schemas.microsoft.com/office/drawing/2014/main" id="{4A4FBAEA-A558-9845-BF2E-36CDD954F0EF}"/>
                </a:ext>
              </a:extLst>
            </p:cNvPr>
            <p:cNvSpPr/>
            <p:nvPr/>
          </p:nvSpPr>
          <p:spPr>
            <a:xfrm>
              <a:off x="1758396" y="3479217"/>
              <a:ext cx="5956244" cy="304351"/>
            </a:xfrm>
            <a:prstGeom prst="roundRect">
              <a:avLst>
                <a:gd name="adj" fmla="val 21226"/>
              </a:avLst>
            </a:prstGeom>
            <a:solidFill>
              <a:srgbClr val="DDEEC8"/>
            </a:solidFill>
            <a:ln>
              <a:noFill/>
            </a:ln>
          </p:spPr>
          <p:style>
            <a:lnRef idx="2">
              <a:schemeClr val="accent1">
                <a:shade val="50000"/>
              </a:schemeClr>
            </a:lnRef>
            <a:fillRef idx="1">
              <a:schemeClr val="accent1"/>
            </a:fillRef>
            <a:effectRef idx="0">
              <a:schemeClr val="accent1"/>
            </a:effectRef>
            <a:fontRef idx="minor">
              <a:schemeClr val="lt1"/>
            </a:fontRef>
          </p:style>
          <p:txBody>
            <a:bodyPr lIns="1260000" rtlCol="0" anchor="ctr"/>
            <a:lstStyle/>
            <a:p>
              <a:pPr>
                <a:lnSpc>
                  <a:spcPct val="90000"/>
                </a:lnSpc>
              </a:pPr>
              <a:r>
                <a:rPr lang="es-ES" sz="1100" b="1" dirty="0">
                  <a:solidFill>
                    <a:schemeClr val="tx1"/>
                  </a:solidFill>
                  <a:latin typeface="Calibri"/>
                  <a:cs typeface="Calibri"/>
                </a:rPr>
                <a:t>Aprovisionamiento</a:t>
              </a:r>
            </a:p>
          </p:txBody>
        </p:sp>
        <p:sp>
          <p:nvSpPr>
            <p:cNvPr id="15" name="Rectángulo redondeado 14">
              <a:extLst>
                <a:ext uri="{FF2B5EF4-FFF2-40B4-BE49-F238E27FC236}">
                  <a16:creationId xmlns:a16="http://schemas.microsoft.com/office/drawing/2014/main" id="{04CCF361-617E-464F-BF78-9A9C7A9836F4}"/>
                </a:ext>
              </a:extLst>
            </p:cNvPr>
            <p:cNvSpPr/>
            <p:nvPr/>
          </p:nvSpPr>
          <p:spPr>
            <a:xfrm>
              <a:off x="1758397" y="3824388"/>
              <a:ext cx="998410" cy="1308360"/>
            </a:xfrm>
            <a:prstGeom prst="roundRect">
              <a:avLst>
                <a:gd name="adj" fmla="val 7407"/>
              </a:avLst>
            </a:prstGeom>
            <a:solidFill>
              <a:srgbClr val="DDEEC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08000" rIns="0" bIns="0" rtlCol="0" anchor="t"/>
            <a:lstStyle/>
            <a:p>
              <a:pPr algn="ctr">
                <a:lnSpc>
                  <a:spcPct val="90000"/>
                </a:lnSpc>
              </a:pPr>
              <a:r>
                <a:rPr lang="es-ES" sz="1100" b="1" dirty="0">
                  <a:solidFill>
                    <a:schemeClr val="tx1"/>
                  </a:solidFill>
                  <a:latin typeface="Calibri"/>
                  <a:cs typeface="Calibri"/>
                </a:rPr>
                <a:t>Logística</a:t>
              </a:r>
            </a:p>
            <a:p>
              <a:pPr algn="ctr">
                <a:lnSpc>
                  <a:spcPct val="90000"/>
                </a:lnSpc>
                <a:spcAft>
                  <a:spcPts val="300"/>
                </a:spcAft>
              </a:pPr>
              <a:r>
                <a:rPr lang="es-ES" sz="1100" b="1" dirty="0">
                  <a:solidFill>
                    <a:schemeClr val="tx1"/>
                  </a:solidFill>
                  <a:latin typeface="Calibri"/>
                  <a:cs typeface="Calibri"/>
                </a:rPr>
                <a:t>Interna</a:t>
              </a:r>
            </a:p>
            <a:p>
              <a:pPr algn="ctr">
                <a:lnSpc>
                  <a:spcPct val="90000"/>
                </a:lnSpc>
              </a:pPr>
              <a:r>
                <a:rPr lang="es-ES" sz="900" dirty="0">
                  <a:solidFill>
                    <a:schemeClr val="tx1"/>
                  </a:solidFill>
                  <a:latin typeface="Calibri"/>
                  <a:cs typeface="Calibri"/>
                </a:rPr>
                <a:t>Recepción y almacenamiento </a:t>
              </a:r>
              <a:br>
                <a:rPr lang="es-ES" sz="900" dirty="0">
                  <a:solidFill>
                    <a:schemeClr val="tx1"/>
                  </a:solidFill>
                  <a:latin typeface="Calibri"/>
                  <a:cs typeface="Calibri"/>
                </a:rPr>
              </a:br>
              <a:r>
                <a:rPr lang="es-ES" sz="900" dirty="0">
                  <a:solidFill>
                    <a:schemeClr val="tx1"/>
                  </a:solidFill>
                  <a:latin typeface="Calibri"/>
                  <a:cs typeface="Calibri"/>
                </a:rPr>
                <a:t>de tabaco</a:t>
              </a:r>
            </a:p>
          </p:txBody>
        </p:sp>
        <p:sp>
          <p:nvSpPr>
            <p:cNvPr id="16" name="Rectángulo redondeado 15">
              <a:extLst>
                <a:ext uri="{FF2B5EF4-FFF2-40B4-BE49-F238E27FC236}">
                  <a16:creationId xmlns:a16="http://schemas.microsoft.com/office/drawing/2014/main" id="{FAD012D6-8105-234E-B0CD-FC40EC39DC57}"/>
                </a:ext>
              </a:extLst>
            </p:cNvPr>
            <p:cNvSpPr/>
            <p:nvPr/>
          </p:nvSpPr>
          <p:spPr>
            <a:xfrm>
              <a:off x="2814382" y="3824388"/>
              <a:ext cx="998410" cy="1308360"/>
            </a:xfrm>
            <a:prstGeom prst="roundRect">
              <a:avLst>
                <a:gd name="adj" fmla="val 7407"/>
              </a:avLst>
            </a:prstGeom>
            <a:solidFill>
              <a:srgbClr val="DDEEC8"/>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algn="ctr">
                <a:lnSpc>
                  <a:spcPct val="90000"/>
                </a:lnSpc>
                <a:spcAft>
                  <a:spcPts val="300"/>
                </a:spcAft>
              </a:pPr>
              <a:r>
                <a:rPr lang="es-ES" sz="1100" b="1" dirty="0">
                  <a:solidFill>
                    <a:schemeClr val="tx1"/>
                  </a:solidFill>
                  <a:latin typeface="Calibri"/>
                  <a:cs typeface="Calibri"/>
                </a:rPr>
                <a:t>Operaciones</a:t>
              </a:r>
            </a:p>
            <a:p>
              <a:pPr algn="ctr">
                <a:lnSpc>
                  <a:spcPct val="90000"/>
                </a:lnSpc>
              </a:pPr>
              <a:r>
                <a:rPr lang="es-ES" sz="900" dirty="0">
                  <a:solidFill>
                    <a:schemeClr val="tx1"/>
                  </a:solidFill>
                  <a:latin typeface="Calibri"/>
                  <a:cs typeface="Calibri"/>
                </a:rPr>
                <a:t>Planta Primaria:</a:t>
              </a:r>
            </a:p>
            <a:p>
              <a:pPr algn="ctr">
                <a:lnSpc>
                  <a:spcPct val="90000"/>
                </a:lnSpc>
              </a:pPr>
              <a:r>
                <a:rPr lang="es-ES" sz="900" dirty="0">
                  <a:solidFill>
                    <a:schemeClr val="tx1"/>
                  </a:solidFill>
                  <a:latin typeface="Calibri"/>
                  <a:cs typeface="Calibri"/>
                </a:rPr>
                <a:t>Procesamiento de tabaco</a:t>
              </a:r>
            </a:p>
            <a:p>
              <a:pPr algn="ctr">
                <a:lnSpc>
                  <a:spcPct val="90000"/>
                </a:lnSpc>
              </a:pPr>
              <a:r>
                <a:rPr lang="es-ES" sz="900" dirty="0">
                  <a:solidFill>
                    <a:schemeClr val="tx1"/>
                  </a:solidFill>
                  <a:latin typeface="Calibri"/>
                  <a:cs typeface="Calibri"/>
                </a:rPr>
                <a:t>Planta Secundaria:</a:t>
              </a:r>
            </a:p>
            <a:p>
              <a:pPr algn="ctr">
                <a:lnSpc>
                  <a:spcPct val="90000"/>
                </a:lnSpc>
              </a:pPr>
              <a:r>
                <a:rPr lang="es-ES" sz="900" dirty="0">
                  <a:solidFill>
                    <a:schemeClr val="tx1"/>
                  </a:solidFill>
                  <a:latin typeface="Calibri"/>
                  <a:cs typeface="Calibri"/>
                </a:rPr>
                <a:t>Elaboración de cigarrillos</a:t>
              </a:r>
            </a:p>
          </p:txBody>
        </p:sp>
        <p:sp>
          <p:nvSpPr>
            <p:cNvPr id="17" name="Rectángulo redondeado 16">
              <a:extLst>
                <a:ext uri="{FF2B5EF4-FFF2-40B4-BE49-F238E27FC236}">
                  <a16:creationId xmlns:a16="http://schemas.microsoft.com/office/drawing/2014/main" id="{88708394-D4B6-F246-8C0B-8537AD93F698}"/>
                </a:ext>
              </a:extLst>
            </p:cNvPr>
            <p:cNvSpPr/>
            <p:nvPr/>
          </p:nvSpPr>
          <p:spPr>
            <a:xfrm>
              <a:off x="3874384" y="3824388"/>
              <a:ext cx="998410" cy="1308360"/>
            </a:xfrm>
            <a:prstGeom prst="roundRect">
              <a:avLst>
                <a:gd name="adj" fmla="val 7407"/>
              </a:avLst>
            </a:prstGeom>
            <a:solidFill>
              <a:srgbClr val="DDEEC8"/>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algn="ctr">
                <a:lnSpc>
                  <a:spcPct val="90000"/>
                </a:lnSpc>
              </a:pPr>
              <a:r>
                <a:rPr lang="es-ES" sz="1100" b="1" dirty="0">
                  <a:solidFill>
                    <a:schemeClr val="tx1"/>
                  </a:solidFill>
                  <a:latin typeface="Calibri"/>
                  <a:cs typeface="Calibri"/>
                </a:rPr>
                <a:t>Logística</a:t>
              </a:r>
            </a:p>
            <a:p>
              <a:pPr algn="ctr">
                <a:lnSpc>
                  <a:spcPct val="90000"/>
                </a:lnSpc>
                <a:spcAft>
                  <a:spcPts val="300"/>
                </a:spcAft>
              </a:pPr>
              <a:r>
                <a:rPr lang="es-ES" sz="1100" b="1" dirty="0">
                  <a:solidFill>
                    <a:schemeClr val="tx1"/>
                  </a:solidFill>
                  <a:latin typeface="Calibri"/>
                  <a:cs typeface="Calibri"/>
                </a:rPr>
                <a:t>Externa</a:t>
              </a:r>
            </a:p>
            <a:p>
              <a:pPr algn="ctr">
                <a:lnSpc>
                  <a:spcPct val="90000"/>
                </a:lnSpc>
                <a:spcAft>
                  <a:spcPts val="300"/>
                </a:spcAft>
              </a:pPr>
              <a:r>
                <a:rPr lang="es-ES" sz="900" dirty="0">
                  <a:solidFill>
                    <a:schemeClr val="tx1"/>
                  </a:solidFill>
                  <a:latin typeface="Calibri"/>
                  <a:cs typeface="Calibri"/>
                </a:rPr>
                <a:t>Transporte de cajas de cigarrillo </a:t>
              </a:r>
              <a:br>
                <a:rPr lang="es-ES" sz="900" dirty="0">
                  <a:solidFill>
                    <a:schemeClr val="tx1"/>
                  </a:solidFill>
                  <a:latin typeface="Calibri"/>
                  <a:cs typeface="Calibri"/>
                </a:rPr>
              </a:br>
              <a:r>
                <a:rPr lang="es-ES" sz="900" dirty="0">
                  <a:solidFill>
                    <a:schemeClr val="tx1"/>
                  </a:solidFill>
                  <a:latin typeface="Calibri"/>
                  <a:cs typeface="Calibri"/>
                </a:rPr>
                <a:t>a distribuidora Dinámica</a:t>
              </a:r>
            </a:p>
          </p:txBody>
        </p:sp>
        <p:sp>
          <p:nvSpPr>
            <p:cNvPr id="18" name="Rectángulo redondeado 17">
              <a:extLst>
                <a:ext uri="{FF2B5EF4-FFF2-40B4-BE49-F238E27FC236}">
                  <a16:creationId xmlns:a16="http://schemas.microsoft.com/office/drawing/2014/main" id="{E097D0D4-6A26-5E46-B62B-0FDA9A8821E0}"/>
                </a:ext>
              </a:extLst>
            </p:cNvPr>
            <p:cNvSpPr/>
            <p:nvPr/>
          </p:nvSpPr>
          <p:spPr>
            <a:xfrm>
              <a:off x="4932781" y="3824388"/>
              <a:ext cx="998410" cy="1308360"/>
            </a:xfrm>
            <a:prstGeom prst="roundRect">
              <a:avLst>
                <a:gd name="adj" fmla="val 7407"/>
              </a:avLst>
            </a:prstGeom>
            <a:solidFill>
              <a:srgbClr val="DDEEC8"/>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algn="ctr">
                <a:lnSpc>
                  <a:spcPct val="90000"/>
                </a:lnSpc>
              </a:pPr>
              <a:r>
                <a:rPr lang="es-ES" sz="1100" b="1" dirty="0">
                  <a:solidFill>
                    <a:schemeClr val="tx1"/>
                  </a:solidFill>
                  <a:latin typeface="Calibri"/>
                  <a:cs typeface="Calibri"/>
                </a:rPr>
                <a:t>Marketing y</a:t>
              </a:r>
            </a:p>
            <a:p>
              <a:pPr algn="ctr">
                <a:lnSpc>
                  <a:spcPct val="90000"/>
                </a:lnSpc>
                <a:spcAft>
                  <a:spcPts val="300"/>
                </a:spcAft>
              </a:pPr>
              <a:r>
                <a:rPr lang="es-ES" sz="1100" b="1" dirty="0">
                  <a:solidFill>
                    <a:schemeClr val="tx1"/>
                  </a:solidFill>
                  <a:latin typeface="Calibri"/>
                  <a:cs typeface="Calibri"/>
                </a:rPr>
                <a:t>ventas</a:t>
              </a:r>
            </a:p>
            <a:p>
              <a:pPr algn="ctr">
                <a:lnSpc>
                  <a:spcPct val="90000"/>
                </a:lnSpc>
                <a:spcAft>
                  <a:spcPts val="300"/>
                </a:spcAft>
              </a:pPr>
              <a:r>
                <a:rPr lang="es-ES" sz="900" dirty="0">
                  <a:solidFill>
                    <a:schemeClr val="tx1"/>
                  </a:solidFill>
                  <a:latin typeface="Calibri"/>
                  <a:cs typeface="Calibri"/>
                </a:rPr>
                <a:t>Publicidad y manejo del equipo de ventas</a:t>
              </a:r>
            </a:p>
          </p:txBody>
        </p:sp>
        <p:sp>
          <p:nvSpPr>
            <p:cNvPr id="19" name="Forma libre 18">
              <a:extLst>
                <a:ext uri="{FF2B5EF4-FFF2-40B4-BE49-F238E27FC236}">
                  <a16:creationId xmlns:a16="http://schemas.microsoft.com/office/drawing/2014/main" id="{0A258863-E26A-0F44-84D8-BF32D4AD4D1B}"/>
                </a:ext>
              </a:extLst>
            </p:cNvPr>
            <p:cNvSpPr/>
            <p:nvPr/>
          </p:nvSpPr>
          <p:spPr>
            <a:xfrm>
              <a:off x="6644557" y="2419314"/>
              <a:ext cx="1528727" cy="2727216"/>
            </a:xfrm>
            <a:custGeom>
              <a:avLst/>
              <a:gdLst>
                <a:gd name="connsiteX0" fmla="*/ 0 w 1176728"/>
                <a:gd name="connsiteY0" fmla="*/ 0 h 2450892"/>
                <a:gd name="connsiteX1" fmla="*/ 771993 w 1176728"/>
                <a:gd name="connsiteY1" fmla="*/ 1274164 h 2450892"/>
                <a:gd name="connsiteX2" fmla="*/ 14990 w 1176728"/>
                <a:gd name="connsiteY2" fmla="*/ 2450892 h 2450892"/>
                <a:gd name="connsiteX3" fmla="*/ 457200 w 1176728"/>
                <a:gd name="connsiteY3" fmla="*/ 2450892 h 2450892"/>
                <a:gd name="connsiteX4" fmla="*/ 1176728 w 1176728"/>
                <a:gd name="connsiteY4" fmla="*/ 1266669 h 2450892"/>
                <a:gd name="connsiteX5" fmla="*/ 427219 w 1176728"/>
                <a:gd name="connsiteY5" fmla="*/ 0 h 2450892"/>
                <a:gd name="connsiteX6" fmla="*/ 0 w 1176728"/>
                <a:gd name="connsiteY6" fmla="*/ 0 h 2450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6728" h="2450892">
                  <a:moveTo>
                    <a:pt x="0" y="0"/>
                  </a:moveTo>
                  <a:lnTo>
                    <a:pt x="771993" y="1274164"/>
                  </a:lnTo>
                  <a:lnTo>
                    <a:pt x="14990" y="2450892"/>
                  </a:lnTo>
                  <a:lnTo>
                    <a:pt x="457200" y="2450892"/>
                  </a:lnTo>
                  <a:lnTo>
                    <a:pt x="1176728" y="1266669"/>
                  </a:lnTo>
                  <a:lnTo>
                    <a:pt x="427219" y="0"/>
                  </a:lnTo>
                  <a:lnTo>
                    <a:pt x="0" y="0"/>
                  </a:lnTo>
                  <a:close/>
                </a:path>
              </a:pathLst>
            </a:custGeom>
            <a:solidFill>
              <a:srgbClr val="8FC53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1" name="Google Shape;87;p4">
              <a:extLst>
                <a:ext uri="{FF2B5EF4-FFF2-40B4-BE49-F238E27FC236}">
                  <a16:creationId xmlns:a16="http://schemas.microsoft.com/office/drawing/2014/main" id="{9CB14CD9-8E1E-9E4A-A905-0420A252C1E6}"/>
                </a:ext>
              </a:extLst>
            </p:cNvPr>
            <p:cNvSpPr txBox="1"/>
            <p:nvPr/>
          </p:nvSpPr>
          <p:spPr>
            <a:xfrm rot="7662753">
              <a:off x="6573559" y="4379326"/>
              <a:ext cx="1754750" cy="169277"/>
            </a:xfrm>
            <a:prstGeom prst="rect">
              <a:avLst/>
            </a:prstGeom>
            <a:noFill/>
            <a:ln>
              <a:noFill/>
            </a:ln>
          </p:spPr>
          <p:txBody>
            <a:bodyPr spcFirstLastPara="1" wrap="square" lIns="0" tIns="0" rIns="0" bIns="0" anchor="t" anchorCtr="0">
              <a:spAutoFit/>
            </a:bodyPr>
            <a:lstStyle/>
            <a:p>
              <a:pPr marL="11725" marR="0" lvl="0" indent="0" algn="ctr" rtl="0">
                <a:spcBef>
                  <a:spcPts val="0"/>
                </a:spcBef>
                <a:buNone/>
              </a:pPr>
              <a:r>
                <a:rPr lang="es-ES_tradnl" sz="1100" b="1" dirty="0">
                  <a:solidFill>
                    <a:schemeClr val="bg1"/>
                  </a:solidFill>
                  <a:latin typeface="Calibri" panose="020F0502020204030204" pitchFamily="34" charset="0"/>
                  <a:cs typeface="Calibri" panose="020F0502020204030204" pitchFamily="34" charset="0"/>
                </a:rPr>
                <a:t>MARGEN</a:t>
              </a:r>
            </a:p>
          </p:txBody>
        </p:sp>
        <p:sp>
          <p:nvSpPr>
            <p:cNvPr id="26" name="Google Shape;87;p4">
              <a:extLst>
                <a:ext uri="{FF2B5EF4-FFF2-40B4-BE49-F238E27FC236}">
                  <a16:creationId xmlns:a16="http://schemas.microsoft.com/office/drawing/2014/main" id="{57B63080-F918-A747-8CE3-062A43D18FE3}"/>
                </a:ext>
              </a:extLst>
            </p:cNvPr>
            <p:cNvSpPr txBox="1"/>
            <p:nvPr/>
          </p:nvSpPr>
          <p:spPr>
            <a:xfrm rot="3311186">
              <a:off x="6543654" y="3049405"/>
              <a:ext cx="1754750" cy="169277"/>
            </a:xfrm>
            <a:prstGeom prst="rect">
              <a:avLst/>
            </a:prstGeom>
            <a:noFill/>
            <a:ln>
              <a:noFill/>
            </a:ln>
          </p:spPr>
          <p:txBody>
            <a:bodyPr spcFirstLastPara="1" wrap="square" lIns="0" tIns="0" rIns="0" bIns="0" anchor="t" anchorCtr="0">
              <a:spAutoFit/>
            </a:bodyPr>
            <a:lstStyle/>
            <a:p>
              <a:pPr marL="11725" marR="0" lvl="0" indent="0" algn="ctr" rtl="0">
                <a:spcBef>
                  <a:spcPts val="0"/>
                </a:spcBef>
                <a:buNone/>
              </a:pPr>
              <a:r>
                <a:rPr lang="es-ES_tradnl" sz="1100" b="1" dirty="0">
                  <a:solidFill>
                    <a:schemeClr val="bg1"/>
                  </a:solidFill>
                  <a:latin typeface="Calibri" panose="020F0502020204030204" pitchFamily="34" charset="0"/>
                  <a:cs typeface="Calibri" panose="020F0502020204030204" pitchFamily="34" charset="0"/>
                </a:rPr>
                <a:t>MARGEN</a:t>
              </a:r>
            </a:p>
          </p:txBody>
        </p:sp>
        <p:sp>
          <p:nvSpPr>
            <p:cNvPr id="27" name="object 7">
              <a:extLst>
                <a:ext uri="{FF2B5EF4-FFF2-40B4-BE49-F238E27FC236}">
                  <a16:creationId xmlns:a16="http://schemas.microsoft.com/office/drawing/2014/main" id="{E18D1CD7-F163-3547-8C75-583BDDD08DB9}"/>
                </a:ext>
              </a:extLst>
            </p:cNvPr>
            <p:cNvSpPr txBox="1"/>
            <p:nvPr/>
          </p:nvSpPr>
          <p:spPr>
            <a:xfrm>
              <a:off x="5046268" y="2436120"/>
              <a:ext cx="1319972" cy="323165"/>
            </a:xfrm>
            <a:prstGeom prst="rect">
              <a:avLst/>
            </a:prstGeom>
          </p:spPr>
          <p:txBody>
            <a:bodyPr vert="horz" wrap="square" lIns="0" tIns="0" rIns="0" bIns="0" rtlCol="0">
              <a:spAutoFit/>
            </a:bodyPr>
            <a:lstStyle/>
            <a:p>
              <a:pPr marL="11725">
                <a:buClr>
                  <a:schemeClr val="tx1"/>
                </a:buClr>
                <a:buSzPct val="100000"/>
                <a:tabLst>
                  <a:tab pos="121285" algn="l"/>
                </a:tabLst>
              </a:pPr>
              <a:r>
                <a:rPr lang="es-ES_tradnl" sz="700" spc="-10" dirty="0">
                  <a:cs typeface="Source Sans Pro"/>
                </a:rPr>
                <a:t>Actividades de la empresa:</a:t>
              </a:r>
            </a:p>
            <a:p>
              <a:pPr marL="11725">
                <a:buClr>
                  <a:schemeClr val="tx1"/>
                </a:buClr>
                <a:buSzPct val="100000"/>
                <a:tabLst>
                  <a:tab pos="121285" algn="l"/>
                </a:tabLst>
              </a:pPr>
              <a:r>
                <a:rPr lang="es-ES_tradnl" sz="700" spc="-10" dirty="0">
                  <a:cs typeface="Source Sans Pro"/>
                </a:rPr>
                <a:t>Administración, finanzas, legal.</a:t>
              </a:r>
            </a:p>
            <a:p>
              <a:pPr marL="11725">
                <a:buClr>
                  <a:schemeClr val="tx1"/>
                </a:buClr>
                <a:buSzPct val="100000"/>
                <a:tabLst>
                  <a:tab pos="121285" algn="l"/>
                </a:tabLst>
              </a:pPr>
              <a:r>
                <a:rPr lang="es-ES_tradnl" sz="700" spc="-10" dirty="0">
                  <a:cs typeface="Source Sans Pro"/>
                </a:rPr>
                <a:t>Administración de calidad</a:t>
              </a:r>
            </a:p>
          </p:txBody>
        </p:sp>
        <p:sp>
          <p:nvSpPr>
            <p:cNvPr id="28" name="object 7">
              <a:extLst>
                <a:ext uri="{FF2B5EF4-FFF2-40B4-BE49-F238E27FC236}">
                  <a16:creationId xmlns:a16="http://schemas.microsoft.com/office/drawing/2014/main" id="{E3E86E7A-B144-9848-949A-90AB92C24491}"/>
                </a:ext>
              </a:extLst>
            </p:cNvPr>
            <p:cNvSpPr txBox="1"/>
            <p:nvPr/>
          </p:nvSpPr>
          <p:spPr>
            <a:xfrm>
              <a:off x="5046268" y="2786138"/>
              <a:ext cx="1319972" cy="323165"/>
            </a:xfrm>
            <a:prstGeom prst="rect">
              <a:avLst/>
            </a:prstGeom>
          </p:spPr>
          <p:txBody>
            <a:bodyPr vert="horz" wrap="square" lIns="0" tIns="0" rIns="0" bIns="0" rtlCol="0">
              <a:spAutoFit/>
            </a:bodyPr>
            <a:lstStyle/>
            <a:p>
              <a:pPr marL="11725">
                <a:buClr>
                  <a:schemeClr val="tx1"/>
                </a:buClr>
                <a:buSzPct val="100000"/>
                <a:tabLst>
                  <a:tab pos="121285" algn="l"/>
                </a:tabLst>
              </a:pPr>
              <a:r>
                <a:rPr lang="es-ES_tradnl" sz="700" spc="-10" dirty="0">
                  <a:cs typeface="Source Sans Pro"/>
                </a:rPr>
                <a:t>Búsqueda, contratación,</a:t>
              </a:r>
            </a:p>
            <a:p>
              <a:pPr marL="11725">
                <a:buClr>
                  <a:schemeClr val="tx1"/>
                </a:buClr>
                <a:buSzPct val="100000"/>
                <a:tabLst>
                  <a:tab pos="121285" algn="l"/>
                </a:tabLst>
              </a:pPr>
              <a:r>
                <a:rPr lang="es-ES_tradnl" sz="700" spc="-10" dirty="0">
                  <a:cs typeface="Source Sans Pro"/>
                </a:rPr>
                <a:t>entrenamiento, desarrollo, y</a:t>
              </a:r>
            </a:p>
            <a:p>
              <a:pPr marL="11725">
                <a:buClr>
                  <a:schemeClr val="tx1"/>
                </a:buClr>
                <a:buSzPct val="100000"/>
                <a:tabLst>
                  <a:tab pos="121285" algn="l"/>
                </a:tabLst>
              </a:pPr>
              <a:r>
                <a:rPr lang="es-ES_tradnl" sz="700" spc="-10" dirty="0">
                  <a:cs typeface="Source Sans Pro"/>
                </a:rPr>
                <a:t>compensaciones</a:t>
              </a:r>
            </a:p>
          </p:txBody>
        </p:sp>
        <p:sp>
          <p:nvSpPr>
            <p:cNvPr id="29" name="object 7">
              <a:extLst>
                <a:ext uri="{FF2B5EF4-FFF2-40B4-BE49-F238E27FC236}">
                  <a16:creationId xmlns:a16="http://schemas.microsoft.com/office/drawing/2014/main" id="{4A6F0622-083A-9744-942C-E241D59571B4}"/>
                </a:ext>
              </a:extLst>
            </p:cNvPr>
            <p:cNvSpPr txBox="1"/>
            <p:nvPr/>
          </p:nvSpPr>
          <p:spPr>
            <a:xfrm>
              <a:off x="5046268" y="3183650"/>
              <a:ext cx="1319972" cy="215444"/>
            </a:xfrm>
            <a:prstGeom prst="rect">
              <a:avLst/>
            </a:prstGeom>
          </p:spPr>
          <p:txBody>
            <a:bodyPr vert="horz" wrap="square" lIns="0" tIns="0" rIns="0" bIns="0" rtlCol="0">
              <a:spAutoFit/>
            </a:bodyPr>
            <a:lstStyle/>
            <a:p>
              <a:pPr marL="11725">
                <a:buClr>
                  <a:schemeClr val="tx1"/>
                </a:buClr>
                <a:buSzPct val="100000"/>
                <a:tabLst>
                  <a:tab pos="121285" algn="l"/>
                </a:tabLst>
              </a:pPr>
              <a:r>
                <a:rPr lang="es-ES_tradnl" sz="700" spc="-10" dirty="0">
                  <a:cs typeface="Source Sans Pro"/>
                </a:rPr>
                <a:t>Desarrollo de tecnología de productos proceso o información</a:t>
              </a:r>
            </a:p>
          </p:txBody>
        </p:sp>
        <p:sp>
          <p:nvSpPr>
            <p:cNvPr id="30" name="object 7">
              <a:extLst>
                <a:ext uri="{FF2B5EF4-FFF2-40B4-BE49-F238E27FC236}">
                  <a16:creationId xmlns:a16="http://schemas.microsoft.com/office/drawing/2014/main" id="{F6248CC9-DC48-5F49-961D-23666979D4A1}"/>
                </a:ext>
              </a:extLst>
            </p:cNvPr>
            <p:cNvSpPr txBox="1"/>
            <p:nvPr/>
          </p:nvSpPr>
          <p:spPr>
            <a:xfrm>
              <a:off x="5046268" y="3541459"/>
              <a:ext cx="1319972" cy="215444"/>
            </a:xfrm>
            <a:prstGeom prst="rect">
              <a:avLst/>
            </a:prstGeom>
          </p:spPr>
          <p:txBody>
            <a:bodyPr vert="horz" wrap="square" lIns="0" tIns="0" rIns="0" bIns="0" rtlCol="0">
              <a:spAutoFit/>
            </a:bodyPr>
            <a:lstStyle/>
            <a:p>
              <a:pPr marL="11725">
                <a:buClr>
                  <a:schemeClr val="tx1"/>
                </a:buClr>
                <a:buSzPct val="100000"/>
                <a:tabLst>
                  <a:tab pos="121285" algn="l"/>
                </a:tabLst>
              </a:pPr>
              <a:r>
                <a:rPr lang="es-ES_tradnl" sz="700" spc="-10" dirty="0">
                  <a:cs typeface="Source Sans Pro"/>
                </a:rPr>
                <a:t>Abastecimiento para todas las</a:t>
              </a:r>
            </a:p>
            <a:p>
              <a:pPr marL="11725">
                <a:buClr>
                  <a:schemeClr val="tx1"/>
                </a:buClr>
                <a:buSzPct val="100000"/>
                <a:tabLst>
                  <a:tab pos="121285" algn="l"/>
                </a:tabLst>
              </a:pPr>
              <a:r>
                <a:rPr lang="es-ES_tradnl" sz="700" spc="-10" dirty="0">
                  <a:cs typeface="Source Sans Pro"/>
                </a:rPr>
                <a:t>actividades</a:t>
              </a:r>
            </a:p>
          </p:txBody>
        </p:sp>
        <p:sp>
          <p:nvSpPr>
            <p:cNvPr id="32" name="Rectángulo redondeado 31">
              <a:extLst>
                <a:ext uri="{FF2B5EF4-FFF2-40B4-BE49-F238E27FC236}">
                  <a16:creationId xmlns:a16="http://schemas.microsoft.com/office/drawing/2014/main" id="{6B00EA45-3A7C-4C40-B840-90B79AFA7B83}"/>
                </a:ext>
              </a:extLst>
            </p:cNvPr>
            <p:cNvSpPr/>
            <p:nvPr/>
          </p:nvSpPr>
          <p:spPr>
            <a:xfrm rot="16200000">
              <a:off x="879819" y="4305692"/>
              <a:ext cx="1322142" cy="359534"/>
            </a:xfrm>
            <a:prstGeom prst="roundRect">
              <a:avLst>
                <a:gd name="adj" fmla="val 11830"/>
              </a:avLst>
            </a:prstGeom>
            <a:solidFill>
              <a:srgbClr val="E3DC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 sz="1000" b="1" dirty="0">
                  <a:solidFill>
                    <a:srgbClr val="7150A0"/>
                  </a:solidFill>
                  <a:latin typeface="Calibri"/>
                  <a:cs typeface="Calibri"/>
                </a:rPr>
                <a:t>Actividades principales</a:t>
              </a:r>
              <a:endParaRPr lang="es-ES" sz="1000" dirty="0">
                <a:solidFill>
                  <a:srgbClr val="7150A0"/>
                </a:solidFill>
                <a:latin typeface="Calibri"/>
                <a:cs typeface="Calibri"/>
              </a:endParaRPr>
            </a:p>
          </p:txBody>
        </p:sp>
        <p:sp>
          <p:nvSpPr>
            <p:cNvPr id="33" name="Rectángulo redondeado 32">
              <a:extLst>
                <a:ext uri="{FF2B5EF4-FFF2-40B4-BE49-F238E27FC236}">
                  <a16:creationId xmlns:a16="http://schemas.microsoft.com/office/drawing/2014/main" id="{5A6EE2EA-1E71-7B4F-B339-28ED30C03747}"/>
                </a:ext>
              </a:extLst>
            </p:cNvPr>
            <p:cNvSpPr/>
            <p:nvPr/>
          </p:nvSpPr>
          <p:spPr>
            <a:xfrm rot="16200000">
              <a:off x="857118" y="2923318"/>
              <a:ext cx="1367544" cy="359534"/>
            </a:xfrm>
            <a:prstGeom prst="roundRect">
              <a:avLst>
                <a:gd name="adj" fmla="val 11830"/>
              </a:avLst>
            </a:prstGeom>
            <a:solidFill>
              <a:srgbClr val="E3DC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 sz="1000" b="1" dirty="0">
                  <a:solidFill>
                    <a:srgbClr val="7150A0"/>
                  </a:solidFill>
                  <a:latin typeface="Calibri"/>
                  <a:cs typeface="Calibri"/>
                </a:rPr>
                <a:t>Actividades de apoyo</a:t>
              </a:r>
              <a:endParaRPr lang="es-ES" sz="1000" dirty="0">
                <a:solidFill>
                  <a:srgbClr val="7150A0"/>
                </a:solidFill>
                <a:latin typeface="Calibri"/>
                <a:cs typeface="Calibri"/>
              </a:endParaRPr>
            </a:p>
          </p:txBody>
        </p:sp>
      </p:grpSp>
    </p:spTree>
    <p:extLst>
      <p:ext uri="{BB962C8B-B14F-4D97-AF65-F5344CB8AC3E}">
        <p14:creationId xmlns:p14="http://schemas.microsoft.com/office/powerpoint/2010/main" val="20960564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D42C6FB9-B1B2-E34E-B770-54AD6E181FB3}"/>
              </a:ext>
            </a:extLst>
          </p:cNvPr>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7" name="CuadroTexto 6">
            <a:extLst>
              <a:ext uri="{FF2B5EF4-FFF2-40B4-BE49-F238E27FC236}">
                <a16:creationId xmlns:a16="http://schemas.microsoft.com/office/drawing/2014/main" id="{376E0391-3450-E840-B9A0-36FCFF3AB1A1}"/>
              </a:ext>
            </a:extLst>
          </p:cNvPr>
          <p:cNvSpPr txBox="1"/>
          <p:nvPr/>
        </p:nvSpPr>
        <p:spPr>
          <a:xfrm>
            <a:off x="1008063" y="3169972"/>
            <a:ext cx="5993558" cy="775597"/>
          </a:xfrm>
          <a:prstGeom prst="rect">
            <a:avLst/>
          </a:prstGeom>
          <a:noFill/>
        </p:spPr>
        <p:txBody>
          <a:bodyPr wrap="square" lIns="0" tIns="0" rIns="0" bIns="0" rtlCol="0">
            <a:spAutoFit/>
          </a:bodyPr>
          <a:lstStyle/>
          <a:p>
            <a:pPr>
              <a:lnSpc>
                <a:spcPct val="90000"/>
              </a:lnSpc>
              <a:spcBef>
                <a:spcPts val="1000"/>
              </a:spcBef>
              <a:defRPr/>
            </a:pPr>
            <a:r>
              <a:rPr lang="es-PE" sz="2800" dirty="0">
                <a:solidFill>
                  <a:schemeClr val="bg1"/>
                </a:solidFill>
                <a:latin typeface="Graphik Regular" charset="0"/>
                <a:ea typeface="Graphik Regular" charset="0"/>
                <a:cs typeface="Graphik Regular" charset="0"/>
              </a:rPr>
              <a:t>OPERADORES</a:t>
            </a:r>
            <a:br>
              <a:rPr lang="es-PE" sz="2800" dirty="0">
                <a:solidFill>
                  <a:schemeClr val="bg1"/>
                </a:solidFill>
                <a:latin typeface="Graphik Regular" charset="0"/>
              </a:rPr>
            </a:br>
            <a:r>
              <a:rPr lang="es-PE" sz="2800" b="1" dirty="0">
                <a:solidFill>
                  <a:schemeClr val="bg1"/>
                </a:solidFill>
                <a:latin typeface="Graphik Bold" charset="0"/>
                <a:ea typeface="Graphik Bold" charset="0"/>
                <a:cs typeface="Graphik Bold" charset="0"/>
              </a:rPr>
              <a:t>LOGÍSTICOS</a:t>
            </a:r>
          </a:p>
        </p:txBody>
      </p:sp>
      <p:pic>
        <p:nvPicPr>
          <p:cNvPr id="8" name="Imagen 7">
            <a:extLst>
              <a:ext uri="{FF2B5EF4-FFF2-40B4-BE49-F238E27FC236}">
                <a16:creationId xmlns:a16="http://schemas.microsoft.com/office/drawing/2014/main" id="{5E3F70AE-9AF9-7841-9DB0-2E89A17B1C86}"/>
              </a:ext>
            </a:extLst>
          </p:cNvPr>
          <p:cNvPicPr>
            <a:picLocks noChangeAspect="1"/>
          </p:cNvPicPr>
          <p:nvPr/>
        </p:nvPicPr>
        <p:blipFill>
          <a:blip r:embed="rId4"/>
          <a:stretch>
            <a:fillRect/>
          </a:stretch>
        </p:blipFill>
        <p:spPr>
          <a:xfrm>
            <a:off x="1008063" y="2869612"/>
            <a:ext cx="195423" cy="201256"/>
          </a:xfrm>
          <a:prstGeom prst="rect">
            <a:avLst/>
          </a:prstGeom>
        </p:spPr>
      </p:pic>
    </p:spTree>
    <p:custDataLst>
      <p:tags r:id="rId1"/>
    </p:custDataLst>
    <p:extLst>
      <p:ext uri="{BB962C8B-B14F-4D97-AF65-F5344CB8AC3E}">
        <p14:creationId xmlns:p14="http://schemas.microsoft.com/office/powerpoint/2010/main" val="1263185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p:nvPr/>
        </p:nvSpPr>
        <p:spPr>
          <a:xfrm>
            <a:off x="470140" y="912813"/>
            <a:ext cx="8205548" cy="984885"/>
          </a:xfrm>
          <a:prstGeom prst="rect">
            <a:avLst/>
          </a:prstGeom>
        </p:spPr>
        <p:txBody>
          <a:bodyPr vert="horz" wrap="square" lIns="0" tIns="0" rIns="0" bIns="0" rtlCol="0">
            <a:spAutoFit/>
          </a:bodyPr>
          <a:lstStyle/>
          <a:p>
            <a:pPr marL="180000" indent="-168275">
              <a:buClr>
                <a:schemeClr val="tx1"/>
              </a:buClr>
              <a:buSzPct val="100000"/>
              <a:buFont typeface="Arial"/>
              <a:buChar char="•"/>
              <a:tabLst>
                <a:tab pos="121285" algn="l"/>
              </a:tabLst>
            </a:pPr>
            <a:r>
              <a:rPr lang="en-US" sz="1600" spc="-10" dirty="0">
                <a:cs typeface="Source Sans Pro"/>
              </a:rPr>
              <a:t>Es una empresa que brinda servicios logísticos a otras empresas.</a:t>
            </a:r>
          </a:p>
          <a:p>
            <a:pPr marL="180000" indent="-168275">
              <a:buClr>
                <a:schemeClr val="tx1"/>
              </a:buClr>
              <a:buSzPct val="100000"/>
              <a:buFont typeface="Arial"/>
              <a:buChar char="•"/>
              <a:tabLst>
                <a:tab pos="121285" algn="l"/>
              </a:tabLst>
            </a:pPr>
            <a:endParaRPr lang="en-US" sz="1600" spc="-10" dirty="0">
              <a:cs typeface="Source Sans Pro"/>
            </a:endParaRPr>
          </a:p>
          <a:p>
            <a:pPr marL="180000" indent="-168275">
              <a:buClr>
                <a:schemeClr val="tx1"/>
              </a:buClr>
              <a:buSzPct val="100000"/>
              <a:buFont typeface="Arial"/>
              <a:buChar char="•"/>
              <a:tabLst>
                <a:tab pos="121285" algn="l"/>
              </a:tabLst>
            </a:pPr>
            <a:r>
              <a:rPr lang="en-US" sz="1600" spc="-10" dirty="0">
                <a:cs typeface="Source Sans Pro"/>
              </a:rPr>
              <a:t>Un operador logístico es un especialista, por esta razón, puede realizar la función con menos errores y a un menor costo, eso se traduce en beneficios para las empresas.</a:t>
            </a:r>
          </a:p>
        </p:txBody>
      </p:sp>
      <p:sp>
        <p:nvSpPr>
          <p:cNvPr id="6" name="Rectangle 5">
            <a:extLst>
              <a:ext uri="{FF2B5EF4-FFF2-40B4-BE49-F238E27FC236}">
                <a16:creationId xmlns:a16="http://schemas.microsoft.com/office/drawing/2014/main" id="{B8D9389C-16D2-284F-B015-3F14299BF6B8}"/>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OPERADORES LOGÍSTICOS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pic>
        <p:nvPicPr>
          <p:cNvPr id="4" name="Imagen 3">
            <a:extLst>
              <a:ext uri="{FF2B5EF4-FFF2-40B4-BE49-F238E27FC236}">
                <a16:creationId xmlns:a16="http://schemas.microsoft.com/office/drawing/2014/main" id="{849F04EA-8679-8244-BAE1-B094B10FD174}"/>
              </a:ext>
            </a:extLst>
          </p:cNvPr>
          <p:cNvPicPr>
            <a:picLocks noChangeAspect="1"/>
          </p:cNvPicPr>
          <p:nvPr/>
        </p:nvPicPr>
        <p:blipFill>
          <a:blip r:embed="rId3"/>
          <a:stretch>
            <a:fillRect/>
          </a:stretch>
        </p:blipFill>
        <p:spPr>
          <a:xfrm>
            <a:off x="470140" y="2295780"/>
            <a:ext cx="2990627" cy="1272522"/>
          </a:xfrm>
          <a:prstGeom prst="rect">
            <a:avLst/>
          </a:prstGeom>
        </p:spPr>
      </p:pic>
      <p:pic>
        <p:nvPicPr>
          <p:cNvPr id="9" name="Imagen 8">
            <a:extLst>
              <a:ext uri="{FF2B5EF4-FFF2-40B4-BE49-F238E27FC236}">
                <a16:creationId xmlns:a16="http://schemas.microsoft.com/office/drawing/2014/main" id="{9E6B1193-4067-0A4A-AEFA-92E63197011A}"/>
              </a:ext>
            </a:extLst>
          </p:cNvPr>
          <p:cNvPicPr>
            <a:picLocks noChangeAspect="1"/>
          </p:cNvPicPr>
          <p:nvPr/>
        </p:nvPicPr>
        <p:blipFill>
          <a:blip r:embed="rId4"/>
          <a:stretch>
            <a:fillRect/>
          </a:stretch>
        </p:blipFill>
        <p:spPr>
          <a:xfrm>
            <a:off x="3801556" y="2418031"/>
            <a:ext cx="2221064" cy="1044429"/>
          </a:xfrm>
          <a:prstGeom prst="rect">
            <a:avLst/>
          </a:prstGeom>
        </p:spPr>
      </p:pic>
      <p:pic>
        <p:nvPicPr>
          <p:cNvPr id="11" name="Imagen 10">
            <a:extLst>
              <a:ext uri="{FF2B5EF4-FFF2-40B4-BE49-F238E27FC236}">
                <a16:creationId xmlns:a16="http://schemas.microsoft.com/office/drawing/2014/main" id="{18056E97-05EB-6D47-BB65-71943ABB5E0E}"/>
              </a:ext>
            </a:extLst>
          </p:cNvPr>
          <p:cNvPicPr>
            <a:picLocks noChangeAspect="1"/>
          </p:cNvPicPr>
          <p:nvPr/>
        </p:nvPicPr>
        <p:blipFill>
          <a:blip r:embed="rId5"/>
          <a:stretch>
            <a:fillRect/>
          </a:stretch>
        </p:blipFill>
        <p:spPr>
          <a:xfrm>
            <a:off x="6490630" y="2428462"/>
            <a:ext cx="1888877" cy="1139840"/>
          </a:xfrm>
          <a:prstGeom prst="rect">
            <a:avLst/>
          </a:prstGeom>
        </p:spPr>
      </p:pic>
    </p:spTree>
    <p:extLst>
      <p:ext uri="{BB962C8B-B14F-4D97-AF65-F5344CB8AC3E}">
        <p14:creationId xmlns:p14="http://schemas.microsoft.com/office/powerpoint/2010/main" val="17475891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CCA04C70-C0BF-9340-8787-61507164A966}"/>
              </a:ext>
            </a:extLst>
          </p:cNvPr>
          <p:cNvSpPr/>
          <p:nvPr/>
        </p:nvSpPr>
        <p:spPr>
          <a:xfrm>
            <a:off x="4751388" y="490988"/>
            <a:ext cx="3924300" cy="2949383"/>
          </a:xfrm>
          <a:prstGeom prst="rect">
            <a:avLst/>
          </a:prstGeom>
          <a:solidFill>
            <a:srgbClr val="019A3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7" name="object 7"/>
          <p:cNvSpPr txBox="1"/>
          <p:nvPr/>
        </p:nvSpPr>
        <p:spPr>
          <a:xfrm>
            <a:off x="510070" y="925339"/>
            <a:ext cx="3924300" cy="3323987"/>
          </a:xfrm>
          <a:prstGeom prst="rect">
            <a:avLst/>
          </a:prstGeom>
        </p:spPr>
        <p:txBody>
          <a:bodyPr vert="horz" wrap="square" lIns="0" tIns="0" rIns="0" bIns="0" rtlCol="0">
            <a:spAutoFit/>
          </a:bodyPr>
          <a:lstStyle/>
          <a:p>
            <a:pPr marL="11725">
              <a:spcAft>
                <a:spcPts val="600"/>
              </a:spcAft>
              <a:buClr>
                <a:schemeClr val="tx1"/>
              </a:buClr>
              <a:buSzPct val="100000"/>
              <a:tabLst>
                <a:tab pos="121285" algn="l"/>
              </a:tabLst>
            </a:pPr>
            <a:r>
              <a:rPr lang="en-US" sz="1600" b="1" spc="-10" dirty="0">
                <a:cs typeface="Source Sans Pro"/>
              </a:rPr>
              <a:t>RANSA - OPERADOR LOGÍSTICO</a:t>
            </a:r>
          </a:p>
          <a:p>
            <a:pPr marL="180000" indent="-168275">
              <a:buClr>
                <a:schemeClr val="tx1"/>
              </a:buClr>
              <a:buSzPct val="100000"/>
              <a:buFont typeface="Arial"/>
              <a:buChar char="•"/>
              <a:tabLst>
                <a:tab pos="121285" algn="l"/>
              </a:tabLst>
            </a:pPr>
            <a:r>
              <a:rPr lang="en-US" sz="1500" spc="-10" dirty="0">
                <a:cs typeface="Source Sans Pro"/>
              </a:rPr>
              <a:t>Más de 4´000,000 m</a:t>
            </a:r>
            <a:r>
              <a:rPr lang="en-US" sz="1500" spc="-10" baseline="30000" dirty="0">
                <a:cs typeface="Source Sans Pro"/>
              </a:rPr>
              <a:t>2</a:t>
            </a:r>
            <a:r>
              <a:rPr lang="en-US" sz="1500" spc="-10" dirty="0">
                <a:cs typeface="Source Sans Pro"/>
              </a:rPr>
              <a:t> de capacidad de almacenamiento.</a:t>
            </a:r>
          </a:p>
          <a:p>
            <a:pPr marL="180000" indent="-168275">
              <a:buClr>
                <a:schemeClr val="tx1"/>
              </a:buClr>
              <a:buSzPct val="100000"/>
              <a:buFont typeface="Arial"/>
              <a:buChar char="•"/>
              <a:tabLst>
                <a:tab pos="121285" algn="l"/>
              </a:tabLst>
            </a:pPr>
            <a:r>
              <a:rPr lang="en-US" sz="1500" spc="-10" dirty="0">
                <a:cs typeface="Source Sans Pro"/>
              </a:rPr>
              <a:t>15,000 m</a:t>
            </a:r>
            <a:r>
              <a:rPr lang="en-US" sz="1500" spc="-10" baseline="30000" dirty="0">
                <a:cs typeface="Source Sans Pro"/>
              </a:rPr>
              <a:t>2</a:t>
            </a:r>
            <a:r>
              <a:rPr lang="en-US" sz="1500" spc="-10" dirty="0">
                <a:cs typeface="Source Sans Pro"/>
              </a:rPr>
              <a:t> de almacenes techados.</a:t>
            </a:r>
          </a:p>
          <a:p>
            <a:pPr marL="180000" indent="-168275">
              <a:buClr>
                <a:schemeClr val="tx1"/>
              </a:buClr>
              <a:buSzPct val="100000"/>
              <a:buFont typeface="Arial"/>
              <a:buChar char="•"/>
              <a:tabLst>
                <a:tab pos="121285" algn="l"/>
              </a:tabLst>
            </a:pPr>
            <a:r>
              <a:rPr lang="en-US" sz="1500" spc="-10" dirty="0">
                <a:cs typeface="Source Sans Pro"/>
              </a:rPr>
              <a:t>50,000 posiciones de almacenamiento en </a:t>
            </a:r>
            <a:r>
              <a:rPr lang="en-US" sz="1500" i="1" spc="-10" dirty="0">
                <a:cs typeface="Source Sans Pro"/>
              </a:rPr>
              <a:t>racks.</a:t>
            </a:r>
          </a:p>
          <a:p>
            <a:pPr marL="180000" indent="-168275">
              <a:buClr>
                <a:schemeClr val="tx1"/>
              </a:buClr>
              <a:buSzPct val="100000"/>
              <a:buFont typeface="Arial"/>
              <a:buChar char="•"/>
              <a:tabLst>
                <a:tab pos="121285" algn="l"/>
              </a:tabLst>
            </a:pPr>
            <a:r>
              <a:rPr lang="en-US" sz="1500" spc="-10" dirty="0">
                <a:cs typeface="Source Sans Pro"/>
              </a:rPr>
              <a:t>25,000 m</a:t>
            </a:r>
            <a:r>
              <a:rPr lang="en-US" sz="1500" spc="-10" baseline="30000" dirty="0">
                <a:cs typeface="Source Sans Pro"/>
              </a:rPr>
              <a:t>3</a:t>
            </a:r>
            <a:r>
              <a:rPr lang="en-US" sz="1500" spc="-10" dirty="0">
                <a:cs typeface="Source Sans Pro"/>
              </a:rPr>
              <a:t> para </a:t>
            </a:r>
            <a:r>
              <a:rPr lang="en-US" sz="1500" spc="-10" dirty="0" err="1">
                <a:cs typeface="Source Sans Pro"/>
              </a:rPr>
              <a:t>almacenamiento</a:t>
            </a:r>
            <a:r>
              <a:rPr lang="en-US" sz="1500" spc="-10" dirty="0">
                <a:cs typeface="Source Sans Pro"/>
              </a:rPr>
              <a:t> </a:t>
            </a:r>
            <a:r>
              <a:rPr lang="es-PE" sz="1500" spc="-10" dirty="0">
                <a:cs typeface="Source Sans Pro"/>
              </a:rPr>
              <a:t>en frío</a:t>
            </a:r>
            <a:r>
              <a:rPr lang="en-US" sz="1500" spc="-10" dirty="0">
                <a:cs typeface="Source Sans Pro"/>
              </a:rPr>
              <a:t>.</a:t>
            </a:r>
          </a:p>
          <a:p>
            <a:pPr marL="180000" indent="-168275">
              <a:buClr>
                <a:schemeClr val="tx1"/>
              </a:buClr>
              <a:buSzPct val="100000"/>
              <a:buFont typeface="Arial"/>
              <a:buChar char="•"/>
              <a:tabLst>
                <a:tab pos="121285" algn="l"/>
              </a:tabLst>
            </a:pPr>
            <a:r>
              <a:rPr lang="en-US" sz="1500" spc="-10" dirty="0">
                <a:cs typeface="Source Sans Pro"/>
              </a:rPr>
              <a:t>Depósitos graneleros para 40,000 TM de granos.</a:t>
            </a:r>
          </a:p>
          <a:p>
            <a:pPr marL="180000" indent="-168275">
              <a:buClr>
                <a:schemeClr val="tx1"/>
              </a:buClr>
              <a:buSzPct val="100000"/>
              <a:buFont typeface="Arial"/>
              <a:buChar char="•"/>
              <a:tabLst>
                <a:tab pos="121285" algn="l"/>
              </a:tabLst>
            </a:pPr>
            <a:r>
              <a:rPr lang="en-US" sz="1500" spc="-10" dirty="0">
                <a:cs typeface="Source Sans Pro"/>
              </a:rPr>
              <a:t>03 </a:t>
            </a:r>
            <a:r>
              <a:rPr lang="en-US" sz="1500" spc="-10" dirty="0" err="1">
                <a:cs typeface="Source Sans Pro"/>
              </a:rPr>
              <a:t>losas</a:t>
            </a:r>
            <a:r>
              <a:rPr lang="en-US" sz="1500" spc="-10" dirty="0">
                <a:cs typeface="Source Sans Pro"/>
              </a:rPr>
              <a:t> con capacidad para 125,000 TM de granos.</a:t>
            </a:r>
          </a:p>
          <a:p>
            <a:pPr marL="180000" indent="-168275">
              <a:buClr>
                <a:schemeClr val="tx1"/>
              </a:buClr>
              <a:buSzPct val="100000"/>
              <a:buFont typeface="Arial"/>
              <a:buChar char="•"/>
              <a:tabLst>
                <a:tab pos="121285" algn="l"/>
              </a:tabLst>
            </a:pPr>
            <a:r>
              <a:rPr lang="en-US" sz="1500" spc="-10" dirty="0">
                <a:cs typeface="Source Sans Pro"/>
              </a:rPr>
              <a:t>Amplia flota de transporte monitoreada con GPS.</a:t>
            </a:r>
          </a:p>
          <a:p>
            <a:pPr marL="180000" indent="-168275">
              <a:buClr>
                <a:schemeClr val="tx1"/>
              </a:buClr>
              <a:buSzPct val="100000"/>
              <a:buFont typeface="Arial"/>
              <a:buChar char="•"/>
              <a:tabLst>
                <a:tab pos="121285" algn="l"/>
              </a:tabLst>
            </a:pPr>
            <a:endParaRPr lang="en-US" sz="1500" spc="-10" dirty="0">
              <a:cs typeface="Source Sans Pro"/>
            </a:endParaRPr>
          </a:p>
          <a:p>
            <a:r>
              <a:rPr lang="en-US" sz="1500" b="1" dirty="0"/>
              <a:t>CLIENTES: SUPERMERCADOS PERUANOS, DELOSI, MCDONALDS, MINERA CHINALCO, ANTAMINA,  VOLCAN CIA. MINERA, ETC.</a:t>
            </a:r>
            <a:endParaRPr lang="en-US" sz="1500" dirty="0"/>
          </a:p>
        </p:txBody>
      </p:sp>
      <p:pic>
        <p:nvPicPr>
          <p:cNvPr id="3" name="Imagen 2">
            <a:extLst>
              <a:ext uri="{FF2B5EF4-FFF2-40B4-BE49-F238E27FC236}">
                <a16:creationId xmlns:a16="http://schemas.microsoft.com/office/drawing/2014/main" id="{0B88F1F9-008A-472B-8F8F-DC9B5524D2A9}"/>
              </a:ext>
            </a:extLst>
          </p:cNvPr>
          <p:cNvPicPr>
            <a:picLocks noChangeAspect="1"/>
          </p:cNvPicPr>
          <p:nvPr/>
        </p:nvPicPr>
        <p:blipFill>
          <a:blip r:embed="rId3"/>
          <a:stretch>
            <a:fillRect/>
          </a:stretch>
        </p:blipFill>
        <p:spPr>
          <a:xfrm>
            <a:off x="4892621" y="490988"/>
            <a:ext cx="3641833" cy="2949383"/>
          </a:xfrm>
          <a:prstGeom prst="rect">
            <a:avLst/>
          </a:prstGeom>
        </p:spPr>
      </p:pic>
      <p:sp>
        <p:nvSpPr>
          <p:cNvPr id="9" name="Rectangle 5">
            <a:extLst>
              <a:ext uri="{FF2B5EF4-FFF2-40B4-BE49-F238E27FC236}">
                <a16:creationId xmlns:a16="http://schemas.microsoft.com/office/drawing/2014/main" id="{0952536A-3626-CC40-8F37-C06952D125AE}"/>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OPERADORES LOGÍSTICOS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pic>
        <p:nvPicPr>
          <p:cNvPr id="11" name="Imagen 10">
            <a:extLst>
              <a:ext uri="{FF2B5EF4-FFF2-40B4-BE49-F238E27FC236}">
                <a16:creationId xmlns:a16="http://schemas.microsoft.com/office/drawing/2014/main" id="{D5DC0096-C6DA-8C4B-A9A9-5F4783F59381}"/>
              </a:ext>
            </a:extLst>
          </p:cNvPr>
          <p:cNvPicPr>
            <a:picLocks noChangeAspect="1"/>
          </p:cNvPicPr>
          <p:nvPr/>
        </p:nvPicPr>
        <p:blipFill>
          <a:blip r:embed="rId4"/>
          <a:stretch>
            <a:fillRect/>
          </a:stretch>
        </p:blipFill>
        <p:spPr>
          <a:xfrm>
            <a:off x="5238540" y="3613065"/>
            <a:ext cx="2990627" cy="1272522"/>
          </a:xfrm>
          <a:prstGeom prst="rect">
            <a:avLst/>
          </a:prstGeom>
        </p:spPr>
      </p:pic>
      <p:sp>
        <p:nvSpPr>
          <p:cNvPr id="12" name="CuadroTexto 11">
            <a:extLst>
              <a:ext uri="{FF2B5EF4-FFF2-40B4-BE49-F238E27FC236}">
                <a16:creationId xmlns:a16="http://schemas.microsoft.com/office/drawing/2014/main" id="{71BFCB6A-15F5-4E45-A143-2247BCB90391}"/>
              </a:ext>
            </a:extLst>
          </p:cNvPr>
          <p:cNvSpPr txBox="1"/>
          <p:nvPr/>
        </p:nvSpPr>
        <p:spPr>
          <a:xfrm>
            <a:off x="503237" y="4599821"/>
            <a:ext cx="6001491" cy="477054"/>
          </a:xfrm>
          <a:prstGeom prst="rect">
            <a:avLst/>
          </a:prstGeom>
          <a:noFill/>
        </p:spPr>
        <p:txBody>
          <a:bodyPr wrap="square" lIns="0" tIns="0" rIns="0" bIns="0" rtlCol="0">
            <a:spAutoFit/>
          </a:bodyPr>
          <a:lstStyle/>
          <a:p>
            <a:pPr>
              <a:spcAft>
                <a:spcPts val="600"/>
              </a:spcAft>
            </a:pPr>
            <a:r>
              <a:rPr lang="es-ES_tradnl" sz="1400" b="1" dirty="0">
                <a:latin typeface="Calibri" charset="0"/>
                <a:ea typeface="Calibri" charset="0"/>
                <a:cs typeface="Calibri" charset="0"/>
              </a:rPr>
              <a:t>VIDEO CORPORATIVO </a:t>
            </a:r>
          </a:p>
          <a:p>
            <a:pPr marL="177800" indent="44450">
              <a:spcBef>
                <a:spcPts val="0"/>
              </a:spcBef>
              <a:buSzPct val="100000"/>
            </a:pPr>
            <a:r>
              <a:rPr lang="es-PE" sz="1100" dirty="0">
                <a:solidFill>
                  <a:schemeClr val="bg1">
                    <a:lumMod val="50000"/>
                  </a:schemeClr>
                </a:solidFill>
                <a:latin typeface="Calibri" charset="0"/>
                <a:cs typeface="Calibri" charset="0"/>
              </a:rPr>
              <a:t>https://www.youtube.com/watch?v=8HDZ5RH4KP8</a:t>
            </a:r>
          </a:p>
        </p:txBody>
      </p:sp>
      <p:pic>
        <p:nvPicPr>
          <p:cNvPr id="13" name="Imagen 12">
            <a:extLst>
              <a:ext uri="{FF2B5EF4-FFF2-40B4-BE49-F238E27FC236}">
                <a16:creationId xmlns:a16="http://schemas.microsoft.com/office/drawing/2014/main" id="{625B2C71-BA58-354A-9E43-395D9A42A22C}"/>
              </a:ext>
            </a:extLst>
          </p:cNvPr>
          <p:cNvPicPr>
            <a:picLocks noChangeAspect="1"/>
          </p:cNvPicPr>
          <p:nvPr/>
        </p:nvPicPr>
        <p:blipFill>
          <a:blip r:embed="rId5"/>
          <a:stretch>
            <a:fillRect/>
          </a:stretch>
        </p:blipFill>
        <p:spPr>
          <a:xfrm>
            <a:off x="508850" y="4887243"/>
            <a:ext cx="185286" cy="177874"/>
          </a:xfrm>
          <a:prstGeom prst="rect">
            <a:avLst/>
          </a:prstGeom>
        </p:spPr>
      </p:pic>
    </p:spTree>
    <p:extLst>
      <p:ext uri="{BB962C8B-B14F-4D97-AF65-F5344CB8AC3E}">
        <p14:creationId xmlns:p14="http://schemas.microsoft.com/office/powerpoint/2010/main" val="17054321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p:nvPr/>
        </p:nvSpPr>
        <p:spPr>
          <a:xfrm>
            <a:off x="510070" y="925339"/>
            <a:ext cx="3882543" cy="3093154"/>
          </a:xfrm>
          <a:prstGeom prst="rect">
            <a:avLst/>
          </a:prstGeom>
        </p:spPr>
        <p:txBody>
          <a:bodyPr vert="horz" wrap="square" lIns="0" tIns="0" rIns="0" bIns="0" rtlCol="0">
            <a:spAutoFit/>
          </a:bodyPr>
          <a:lstStyle/>
          <a:p>
            <a:pPr marL="11725">
              <a:spcAft>
                <a:spcPts val="600"/>
              </a:spcAft>
              <a:buClr>
                <a:schemeClr val="tx1"/>
              </a:buClr>
              <a:buSzPct val="100000"/>
              <a:tabLst>
                <a:tab pos="121285" algn="l"/>
              </a:tabLst>
            </a:pPr>
            <a:r>
              <a:rPr lang="en-US" sz="1600" b="1" spc="-10" dirty="0">
                <a:cs typeface="Source Sans Pro"/>
              </a:rPr>
              <a:t>YOBEL – OPERADOR  LOGÍSTICO</a:t>
            </a:r>
          </a:p>
          <a:p>
            <a:pPr marL="180000" indent="-168275">
              <a:buClr>
                <a:schemeClr val="tx1"/>
              </a:buClr>
              <a:buSzPct val="100000"/>
              <a:buFont typeface="Arial"/>
              <a:buChar char="•"/>
              <a:tabLst>
                <a:tab pos="121285" algn="l"/>
              </a:tabLst>
            </a:pPr>
            <a:r>
              <a:rPr lang="en-US" sz="1500" spc="-10" dirty="0">
                <a:cs typeface="Source Sans Pro"/>
              </a:rPr>
              <a:t>200,000 destinos.</a:t>
            </a:r>
          </a:p>
          <a:p>
            <a:pPr marL="180000" indent="-168275">
              <a:buClr>
                <a:schemeClr val="tx1"/>
              </a:buClr>
              <a:buSzPct val="100000"/>
              <a:buFont typeface="Arial"/>
              <a:buChar char="•"/>
              <a:tabLst>
                <a:tab pos="121285" algn="l"/>
              </a:tabLst>
            </a:pPr>
            <a:r>
              <a:rPr lang="en-US" sz="1500" spc="-10" dirty="0">
                <a:cs typeface="Source Sans Pro"/>
              </a:rPr>
              <a:t>Con cumplimientos de entrega de máximo 24h.</a:t>
            </a:r>
          </a:p>
          <a:p>
            <a:pPr marL="180000" indent="-168275">
              <a:buClr>
                <a:schemeClr val="tx1"/>
              </a:buClr>
              <a:buSzPct val="100000"/>
              <a:buFont typeface="Arial"/>
              <a:buChar char="•"/>
              <a:tabLst>
                <a:tab pos="121285" algn="l"/>
              </a:tabLst>
            </a:pPr>
            <a:r>
              <a:rPr lang="en-US" sz="1500" spc="-10" dirty="0">
                <a:cs typeface="Source Sans Pro"/>
              </a:rPr>
              <a:t>Despachan en empaques/unidades a la medida del cliente, desde 1 unidad hasta pallets. </a:t>
            </a:r>
          </a:p>
          <a:p>
            <a:pPr marL="180000" indent="-168275">
              <a:buClr>
                <a:schemeClr val="tx1"/>
              </a:buClr>
              <a:buSzPct val="100000"/>
              <a:buFont typeface="Arial"/>
              <a:buChar char="•"/>
              <a:tabLst>
                <a:tab pos="121285" algn="l"/>
              </a:tabLst>
            </a:pPr>
            <a:r>
              <a:rPr lang="en-US" sz="1500" spc="-10" dirty="0">
                <a:cs typeface="Source Sans Pro"/>
              </a:rPr>
              <a:t> Maneja más de 70,000 m</a:t>
            </a:r>
            <a:r>
              <a:rPr lang="en-US" sz="1500" spc="-10" baseline="30000" dirty="0">
                <a:cs typeface="Source Sans Pro"/>
              </a:rPr>
              <a:t>2</a:t>
            </a:r>
            <a:r>
              <a:rPr lang="en-US" sz="1500" spc="-10" dirty="0">
                <a:cs typeface="Source Sans Pro"/>
              </a:rPr>
              <a:t> de almacenes.</a:t>
            </a:r>
          </a:p>
          <a:p>
            <a:pPr marL="180000" indent="-168275">
              <a:buClr>
                <a:schemeClr val="tx1"/>
              </a:buClr>
              <a:buSzPct val="100000"/>
              <a:buFont typeface="Arial"/>
              <a:buChar char="•"/>
              <a:tabLst>
                <a:tab pos="121285" algn="l"/>
              </a:tabLst>
            </a:pPr>
            <a:r>
              <a:rPr lang="en-US" sz="1500" spc="-10" dirty="0">
                <a:cs typeface="Source Sans Pro"/>
              </a:rPr>
              <a:t>Produce más de 10 millones de unidades al mes.</a:t>
            </a:r>
          </a:p>
          <a:p>
            <a:pPr marL="180000" indent="-168275">
              <a:buClr>
                <a:schemeClr val="tx1"/>
              </a:buClr>
              <a:buSzPct val="100000"/>
              <a:buFont typeface="Arial"/>
              <a:buChar char="•"/>
              <a:tabLst>
                <a:tab pos="121285" algn="l"/>
              </a:tabLst>
            </a:pPr>
            <a:r>
              <a:rPr lang="en-US" sz="1500" spc="-10" dirty="0">
                <a:cs typeface="Source Sans Pro"/>
              </a:rPr>
              <a:t>Administra más de 60,000 ítems en inventario.</a:t>
            </a:r>
          </a:p>
          <a:p>
            <a:pPr marL="180000" indent="-168275">
              <a:buClr>
                <a:schemeClr val="tx1"/>
              </a:buClr>
              <a:buSzPct val="100000"/>
              <a:buFont typeface="Arial"/>
              <a:buChar char="•"/>
              <a:tabLst>
                <a:tab pos="121285" algn="l"/>
              </a:tabLst>
            </a:pPr>
            <a:r>
              <a:rPr lang="en-US" sz="1500" spc="-10" dirty="0">
                <a:cs typeface="Source Sans Pro"/>
              </a:rPr>
              <a:t>Prepara el </a:t>
            </a:r>
            <a:r>
              <a:rPr lang="en-US" sz="1500" i="1" spc="-10" dirty="0">
                <a:cs typeface="Source Sans Pro"/>
              </a:rPr>
              <a:t>picking</a:t>
            </a:r>
            <a:r>
              <a:rPr lang="en-US" sz="1500" spc="-10" dirty="0">
                <a:cs typeface="Source Sans Pro"/>
              </a:rPr>
              <a:t> de más de 10,000 pedidos diarios.</a:t>
            </a:r>
          </a:p>
          <a:p>
            <a:pPr marL="180000" indent="-168275">
              <a:buClr>
                <a:schemeClr val="tx1"/>
              </a:buClr>
              <a:buSzPct val="100000"/>
              <a:buFont typeface="Arial"/>
              <a:buChar char="•"/>
              <a:tabLst>
                <a:tab pos="121285" algn="l"/>
              </a:tabLst>
            </a:pPr>
            <a:r>
              <a:rPr lang="en-US" sz="1500" spc="-10" dirty="0">
                <a:cs typeface="Source Sans Pro"/>
              </a:rPr>
              <a:t>Administra más de 500 vehículos.</a:t>
            </a:r>
          </a:p>
          <a:p>
            <a:pPr marL="180000" indent="-168275">
              <a:buClr>
                <a:schemeClr val="tx1"/>
              </a:buClr>
              <a:buSzPct val="100000"/>
              <a:buFont typeface="Arial"/>
              <a:buChar char="•"/>
              <a:tabLst>
                <a:tab pos="121285" algn="l"/>
              </a:tabLst>
            </a:pPr>
            <a:endParaRPr lang="en-US" sz="1500" spc="-10" dirty="0">
              <a:cs typeface="Source Sans Pro"/>
            </a:endParaRPr>
          </a:p>
          <a:p>
            <a:pPr marL="11725">
              <a:buClr>
                <a:schemeClr val="tx1"/>
              </a:buClr>
              <a:buSzPct val="100000"/>
              <a:tabLst>
                <a:tab pos="121285" algn="l"/>
              </a:tabLst>
            </a:pPr>
            <a:r>
              <a:rPr lang="en-US" sz="1500" b="1" spc="-10" dirty="0">
                <a:cs typeface="Source Sans Pro"/>
              </a:rPr>
              <a:t>CLIENTES: FRENOSA, TIENDAS EFE, KC, 3M, P&amp;G.</a:t>
            </a:r>
          </a:p>
        </p:txBody>
      </p:sp>
      <p:sp>
        <p:nvSpPr>
          <p:cNvPr id="6" name="Rectangle 5">
            <a:extLst>
              <a:ext uri="{FF2B5EF4-FFF2-40B4-BE49-F238E27FC236}">
                <a16:creationId xmlns:a16="http://schemas.microsoft.com/office/drawing/2014/main" id="{5771D1A2-98AA-F443-B280-9165B1E96DF3}"/>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OPERADORES LOGÍSTICOS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pic>
        <p:nvPicPr>
          <p:cNvPr id="8" name="Imagen 7">
            <a:extLst>
              <a:ext uri="{FF2B5EF4-FFF2-40B4-BE49-F238E27FC236}">
                <a16:creationId xmlns:a16="http://schemas.microsoft.com/office/drawing/2014/main" id="{A2CA5447-EB4B-3C43-B655-4406A6338670}"/>
              </a:ext>
            </a:extLst>
          </p:cNvPr>
          <p:cNvPicPr>
            <a:picLocks noChangeAspect="1"/>
          </p:cNvPicPr>
          <p:nvPr/>
        </p:nvPicPr>
        <p:blipFill rotWithShape="1">
          <a:blip r:embed="rId3"/>
          <a:srcRect b="32324"/>
          <a:stretch/>
        </p:blipFill>
        <p:spPr>
          <a:xfrm>
            <a:off x="5151272" y="1440021"/>
            <a:ext cx="2995605" cy="953322"/>
          </a:xfrm>
          <a:prstGeom prst="rect">
            <a:avLst/>
          </a:prstGeom>
        </p:spPr>
      </p:pic>
      <p:sp>
        <p:nvSpPr>
          <p:cNvPr id="9" name="Rectángulo 8">
            <a:extLst>
              <a:ext uri="{FF2B5EF4-FFF2-40B4-BE49-F238E27FC236}">
                <a16:creationId xmlns:a16="http://schemas.microsoft.com/office/drawing/2014/main" id="{278C802B-A393-D74D-8AE6-C93C97A88548}"/>
              </a:ext>
            </a:extLst>
          </p:cNvPr>
          <p:cNvSpPr/>
          <p:nvPr/>
        </p:nvSpPr>
        <p:spPr>
          <a:xfrm>
            <a:off x="5971430" y="3593990"/>
            <a:ext cx="1232452" cy="42450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grpSp>
        <p:nvGrpSpPr>
          <p:cNvPr id="2" name="Grupo 1">
            <a:extLst>
              <a:ext uri="{FF2B5EF4-FFF2-40B4-BE49-F238E27FC236}">
                <a16:creationId xmlns:a16="http://schemas.microsoft.com/office/drawing/2014/main" id="{0953F3C8-4333-E541-9268-040A4BFEA42A}"/>
              </a:ext>
            </a:extLst>
          </p:cNvPr>
          <p:cNvGrpSpPr/>
          <p:nvPr/>
        </p:nvGrpSpPr>
        <p:grpSpPr>
          <a:xfrm>
            <a:off x="5278492" y="2647024"/>
            <a:ext cx="2995605" cy="2112589"/>
            <a:chOff x="5151271" y="2647024"/>
            <a:chExt cx="2995605" cy="2112589"/>
          </a:xfrm>
        </p:grpSpPr>
        <p:pic>
          <p:nvPicPr>
            <p:cNvPr id="4" name="Imagen 3">
              <a:extLst>
                <a:ext uri="{FF2B5EF4-FFF2-40B4-BE49-F238E27FC236}">
                  <a16:creationId xmlns:a16="http://schemas.microsoft.com/office/drawing/2014/main" id="{5AE4D301-7821-BE44-BAFB-CBEA76ED07FC}"/>
                </a:ext>
              </a:extLst>
            </p:cNvPr>
            <p:cNvPicPr>
              <a:picLocks noChangeAspect="1"/>
            </p:cNvPicPr>
            <p:nvPr/>
          </p:nvPicPr>
          <p:blipFill>
            <a:blip r:embed="rId4"/>
            <a:stretch>
              <a:fillRect/>
            </a:stretch>
          </p:blipFill>
          <p:spPr>
            <a:xfrm>
              <a:off x="5151271" y="2647024"/>
              <a:ext cx="2995605" cy="2112589"/>
            </a:xfrm>
            <a:prstGeom prst="rect">
              <a:avLst/>
            </a:prstGeom>
          </p:spPr>
        </p:pic>
        <p:pic>
          <p:nvPicPr>
            <p:cNvPr id="10" name="Imagen 9">
              <a:extLst>
                <a:ext uri="{FF2B5EF4-FFF2-40B4-BE49-F238E27FC236}">
                  <a16:creationId xmlns:a16="http://schemas.microsoft.com/office/drawing/2014/main" id="{79C83931-5EB8-164C-AE30-BDB9DD3836DA}"/>
                </a:ext>
              </a:extLst>
            </p:cNvPr>
            <p:cNvPicPr>
              <a:picLocks noChangeAspect="1"/>
            </p:cNvPicPr>
            <p:nvPr/>
          </p:nvPicPr>
          <p:blipFill rotWithShape="1">
            <a:blip r:embed="rId3"/>
            <a:srcRect t="1" r="39708" b="42484"/>
            <a:stretch/>
          </p:blipFill>
          <p:spPr>
            <a:xfrm>
              <a:off x="5842980" y="3595128"/>
              <a:ext cx="834887" cy="374519"/>
            </a:xfrm>
            <a:prstGeom prst="rect">
              <a:avLst/>
            </a:prstGeom>
          </p:spPr>
        </p:pic>
        <p:sp>
          <p:nvSpPr>
            <p:cNvPr id="11" name="object 7">
              <a:extLst>
                <a:ext uri="{FF2B5EF4-FFF2-40B4-BE49-F238E27FC236}">
                  <a16:creationId xmlns:a16="http://schemas.microsoft.com/office/drawing/2014/main" id="{4D5553FB-FEC4-3C42-8B08-2D5D30253924}"/>
                </a:ext>
              </a:extLst>
            </p:cNvPr>
            <p:cNvSpPr txBox="1"/>
            <p:nvPr/>
          </p:nvSpPr>
          <p:spPr>
            <a:xfrm>
              <a:off x="6677867" y="3570135"/>
              <a:ext cx="634918" cy="384721"/>
            </a:xfrm>
            <a:prstGeom prst="rect">
              <a:avLst/>
            </a:prstGeom>
          </p:spPr>
          <p:txBody>
            <a:bodyPr vert="horz" wrap="square" lIns="0" tIns="0" rIns="0" bIns="0" rtlCol="0">
              <a:spAutoFit/>
            </a:bodyPr>
            <a:lstStyle/>
            <a:p>
              <a:pPr marL="11725">
                <a:spcAft>
                  <a:spcPts val="600"/>
                </a:spcAft>
                <a:buClr>
                  <a:schemeClr val="tx1"/>
                </a:buClr>
                <a:buSzPct val="100000"/>
                <a:tabLst>
                  <a:tab pos="121285" algn="l"/>
                </a:tabLst>
              </a:pPr>
              <a:r>
                <a:rPr lang="es-ES_tradnl" sz="2500" b="1" spc="-10" dirty="0" err="1">
                  <a:solidFill>
                    <a:srgbClr val="AE2D3B"/>
                  </a:solidFill>
                  <a:cs typeface="Source Sans Pro"/>
                </a:rPr>
                <a:t>scm</a:t>
              </a:r>
              <a:endParaRPr lang="es-ES_tradnl" sz="2500" b="1" spc="-10" dirty="0">
                <a:solidFill>
                  <a:srgbClr val="AE2D3B"/>
                </a:solidFill>
                <a:cs typeface="Source Sans Pro"/>
              </a:endParaRPr>
            </a:p>
          </p:txBody>
        </p:sp>
      </p:grpSp>
    </p:spTree>
    <p:extLst>
      <p:ext uri="{BB962C8B-B14F-4D97-AF65-F5344CB8AC3E}">
        <p14:creationId xmlns:p14="http://schemas.microsoft.com/office/powerpoint/2010/main" val="15629689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p:nvPr/>
        </p:nvSpPr>
        <p:spPr>
          <a:xfrm>
            <a:off x="510069" y="925339"/>
            <a:ext cx="4441071" cy="246221"/>
          </a:xfrm>
          <a:prstGeom prst="rect">
            <a:avLst/>
          </a:prstGeom>
        </p:spPr>
        <p:txBody>
          <a:bodyPr vert="horz" wrap="square" lIns="0" tIns="0" rIns="0" bIns="0" rtlCol="0">
            <a:spAutoFit/>
          </a:bodyPr>
          <a:lstStyle/>
          <a:p>
            <a:pPr marL="11725">
              <a:buClr>
                <a:schemeClr val="tx1"/>
              </a:buClr>
              <a:buSzPct val="100000"/>
              <a:tabLst>
                <a:tab pos="121285" algn="l"/>
              </a:tabLst>
            </a:pPr>
            <a:r>
              <a:rPr lang="en-US" sz="1600" b="1" spc="-10" dirty="0">
                <a:cs typeface="Source Sans Pro"/>
              </a:rPr>
              <a:t>DINET - OPERADOR LOGÍSTICO</a:t>
            </a:r>
            <a:endParaRPr lang="en-US" sz="1600" dirty="0"/>
          </a:p>
        </p:txBody>
      </p:sp>
      <p:pic>
        <p:nvPicPr>
          <p:cNvPr id="3" name="Imagen 2">
            <a:extLst>
              <a:ext uri="{FF2B5EF4-FFF2-40B4-BE49-F238E27FC236}">
                <a16:creationId xmlns:a16="http://schemas.microsoft.com/office/drawing/2014/main" id="{11E74FB7-60D3-407A-A081-6D9E9DD1AD71}"/>
              </a:ext>
            </a:extLst>
          </p:cNvPr>
          <p:cNvPicPr>
            <a:picLocks noChangeAspect="1"/>
          </p:cNvPicPr>
          <p:nvPr/>
        </p:nvPicPr>
        <p:blipFill>
          <a:blip r:embed="rId3"/>
          <a:stretch>
            <a:fillRect/>
          </a:stretch>
        </p:blipFill>
        <p:spPr>
          <a:xfrm>
            <a:off x="1834159" y="1442038"/>
            <a:ext cx="5475681" cy="3448014"/>
          </a:xfrm>
          <a:prstGeom prst="rect">
            <a:avLst/>
          </a:prstGeom>
        </p:spPr>
      </p:pic>
      <p:sp>
        <p:nvSpPr>
          <p:cNvPr id="5" name="Rectangle 5">
            <a:extLst>
              <a:ext uri="{FF2B5EF4-FFF2-40B4-BE49-F238E27FC236}">
                <a16:creationId xmlns:a16="http://schemas.microsoft.com/office/drawing/2014/main" id="{9E531C93-709D-4C4E-B015-733FB920C2E1}"/>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OPERADORES LOGÍSTICOS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27128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7B27D4D1-BF30-AD4F-AE26-F726CE8EAF42}"/>
              </a:ext>
            </a:extLst>
          </p:cNvPr>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7" name="CuadroTexto 6">
            <a:extLst>
              <a:ext uri="{FF2B5EF4-FFF2-40B4-BE49-F238E27FC236}">
                <a16:creationId xmlns:a16="http://schemas.microsoft.com/office/drawing/2014/main" id="{42D9C373-C0C7-B449-A0A7-D14F03162A53}"/>
              </a:ext>
            </a:extLst>
          </p:cNvPr>
          <p:cNvSpPr txBox="1"/>
          <p:nvPr/>
        </p:nvSpPr>
        <p:spPr>
          <a:xfrm>
            <a:off x="1008063" y="3169972"/>
            <a:ext cx="5993558" cy="775597"/>
          </a:xfrm>
          <a:prstGeom prst="rect">
            <a:avLst/>
          </a:prstGeom>
          <a:noFill/>
        </p:spPr>
        <p:txBody>
          <a:bodyPr wrap="square" lIns="0" tIns="0" rIns="0" bIns="0" rtlCol="0">
            <a:spAutoFit/>
          </a:bodyPr>
          <a:lstStyle/>
          <a:p>
            <a:pPr>
              <a:lnSpc>
                <a:spcPct val="90000"/>
              </a:lnSpc>
              <a:spcBef>
                <a:spcPts val="1000"/>
              </a:spcBef>
              <a:defRPr/>
            </a:pPr>
            <a:r>
              <a:rPr lang="es-PE" sz="2800" dirty="0">
                <a:solidFill>
                  <a:schemeClr val="bg1"/>
                </a:solidFill>
                <a:latin typeface="Graphik Regular" charset="0"/>
                <a:ea typeface="Graphik Regular" charset="0"/>
                <a:cs typeface="Graphik Regular" charset="0"/>
              </a:rPr>
              <a:t>FUNCIONES DE LOS</a:t>
            </a:r>
            <a:br>
              <a:rPr lang="es-PE" sz="2800" dirty="0">
                <a:solidFill>
                  <a:schemeClr val="bg1"/>
                </a:solidFill>
                <a:latin typeface="Graphik Regular" charset="0"/>
              </a:rPr>
            </a:br>
            <a:r>
              <a:rPr lang="es-PE" sz="2800" b="1" dirty="0">
                <a:solidFill>
                  <a:schemeClr val="bg1"/>
                </a:solidFill>
                <a:latin typeface="Graphik Bold" charset="0"/>
                <a:ea typeface="Graphik Bold" charset="0"/>
                <a:cs typeface="Graphik Bold" charset="0"/>
              </a:rPr>
              <a:t>OPERADORES LOGÍSTICOS</a:t>
            </a:r>
          </a:p>
        </p:txBody>
      </p:sp>
      <p:pic>
        <p:nvPicPr>
          <p:cNvPr id="8" name="Imagen 7">
            <a:extLst>
              <a:ext uri="{FF2B5EF4-FFF2-40B4-BE49-F238E27FC236}">
                <a16:creationId xmlns:a16="http://schemas.microsoft.com/office/drawing/2014/main" id="{032DC5C5-0FFD-CE4A-A169-2C309E15ED55}"/>
              </a:ext>
            </a:extLst>
          </p:cNvPr>
          <p:cNvPicPr>
            <a:picLocks noChangeAspect="1"/>
          </p:cNvPicPr>
          <p:nvPr/>
        </p:nvPicPr>
        <p:blipFill>
          <a:blip r:embed="rId4"/>
          <a:stretch>
            <a:fillRect/>
          </a:stretch>
        </p:blipFill>
        <p:spPr>
          <a:xfrm>
            <a:off x="1008063" y="2869612"/>
            <a:ext cx="195423" cy="201256"/>
          </a:xfrm>
          <a:prstGeom prst="rect">
            <a:avLst/>
          </a:prstGeom>
        </p:spPr>
      </p:pic>
    </p:spTree>
    <p:custDataLst>
      <p:tags r:id="rId1"/>
    </p:custDataLst>
    <p:extLst>
      <p:ext uri="{BB962C8B-B14F-4D97-AF65-F5344CB8AC3E}">
        <p14:creationId xmlns:p14="http://schemas.microsoft.com/office/powerpoint/2010/main" val="1054498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p:nvPr/>
        </p:nvSpPr>
        <p:spPr>
          <a:xfrm>
            <a:off x="510070" y="925339"/>
            <a:ext cx="3882544" cy="492443"/>
          </a:xfrm>
          <a:prstGeom prst="rect">
            <a:avLst/>
          </a:prstGeom>
        </p:spPr>
        <p:txBody>
          <a:bodyPr vert="horz" wrap="square" lIns="0" tIns="0" rIns="0" bIns="0" rtlCol="0">
            <a:spAutoFit/>
          </a:bodyPr>
          <a:lstStyle/>
          <a:p>
            <a:pPr marL="11725">
              <a:buClr>
                <a:schemeClr val="tx1"/>
              </a:buClr>
              <a:buSzPct val="100000"/>
              <a:tabLst>
                <a:tab pos="121285" algn="l"/>
              </a:tabLst>
            </a:pPr>
            <a:r>
              <a:rPr lang="en-US" sz="1600" b="1" spc="-10" dirty="0">
                <a:cs typeface="Source Sans Pro"/>
              </a:rPr>
              <a:t>FUNCIONES QUE PUEDE DESARROLLAR UN OPERADOR LOGÍSTICO</a:t>
            </a:r>
            <a:endParaRPr lang="en-US" sz="1600" dirty="0"/>
          </a:p>
        </p:txBody>
      </p:sp>
      <p:sp>
        <p:nvSpPr>
          <p:cNvPr id="6" name="Rectangle 5">
            <a:extLst>
              <a:ext uri="{FF2B5EF4-FFF2-40B4-BE49-F238E27FC236}">
                <a16:creationId xmlns:a16="http://schemas.microsoft.com/office/drawing/2014/main" id="{6FF052B0-D4D2-5A43-9186-4DF235245DE6}"/>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FUNCIONES DE LOS OPERADORES LOGÍSTICOS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pic>
        <p:nvPicPr>
          <p:cNvPr id="8" name="Imagen 7">
            <a:extLst>
              <a:ext uri="{FF2B5EF4-FFF2-40B4-BE49-F238E27FC236}">
                <a16:creationId xmlns:a16="http://schemas.microsoft.com/office/drawing/2014/main" id="{950AA97D-EDC5-0D42-8AE1-137A531A1C11}"/>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l="23344" r="1255"/>
          <a:stretch/>
        </p:blipFill>
        <p:spPr>
          <a:xfrm>
            <a:off x="4751388" y="0"/>
            <a:ext cx="4392612" cy="5715000"/>
          </a:xfrm>
          <a:prstGeom prst="rect">
            <a:avLst/>
          </a:prstGeom>
        </p:spPr>
      </p:pic>
      <p:sp>
        <p:nvSpPr>
          <p:cNvPr id="11" name="Rectángulo redondeado 10">
            <a:extLst>
              <a:ext uri="{FF2B5EF4-FFF2-40B4-BE49-F238E27FC236}">
                <a16:creationId xmlns:a16="http://schemas.microsoft.com/office/drawing/2014/main" id="{6FA79D64-6AE5-1644-ADC5-307A22C059A4}"/>
              </a:ext>
            </a:extLst>
          </p:cNvPr>
          <p:cNvSpPr/>
          <p:nvPr/>
        </p:nvSpPr>
        <p:spPr>
          <a:xfrm>
            <a:off x="775779" y="1818395"/>
            <a:ext cx="3176196" cy="2592940"/>
          </a:xfrm>
          <a:prstGeom prst="roundRect">
            <a:avLst>
              <a:gd name="adj" fmla="val 5296"/>
            </a:avLst>
          </a:prstGeom>
          <a:solidFill>
            <a:srgbClr val="FCC7C4"/>
          </a:solidFill>
          <a:ln w="38100">
            <a:solidFill>
              <a:srgbClr val="EE4639"/>
            </a:solidFill>
          </a:ln>
        </p:spPr>
        <p:style>
          <a:lnRef idx="2">
            <a:schemeClr val="accent1">
              <a:shade val="50000"/>
            </a:schemeClr>
          </a:lnRef>
          <a:fillRef idx="1">
            <a:schemeClr val="accent1"/>
          </a:fillRef>
          <a:effectRef idx="0">
            <a:schemeClr val="accent1"/>
          </a:effectRef>
          <a:fontRef idx="minor">
            <a:schemeClr val="lt1"/>
          </a:fontRef>
        </p:style>
        <p:txBody>
          <a:bodyPr lIns="144000" tIns="180000" rIns="36000" rtlCol="0" anchor="t"/>
          <a:lstStyle/>
          <a:p>
            <a:pPr marL="180975" indent="-173038" defTabSz="663575">
              <a:spcAft>
                <a:spcPts val="600"/>
              </a:spcAft>
              <a:buClr>
                <a:srgbClr val="ED4637"/>
              </a:buClr>
              <a:buSzPct val="99000"/>
              <a:buFont typeface="Arial" panose="020B0604020202020204" pitchFamily="34" charset="0"/>
              <a:buChar char="•"/>
              <a:tabLst>
                <a:tab pos="3228975" algn="l"/>
              </a:tabLst>
              <a:defRPr/>
            </a:pPr>
            <a:r>
              <a:rPr lang="es-ES" sz="1400" dirty="0">
                <a:solidFill>
                  <a:schemeClr val="tx1"/>
                </a:solidFill>
                <a:latin typeface="Calibri" panose="020F0502020204030204" pitchFamily="34" charset="0"/>
                <a:cs typeface="Calibri" panose="020F0502020204030204" pitchFamily="34" charset="0"/>
              </a:rPr>
              <a:t>Carga internacional.</a:t>
            </a:r>
          </a:p>
          <a:p>
            <a:pPr marL="180975" indent="-173038" defTabSz="663575">
              <a:spcAft>
                <a:spcPts val="600"/>
              </a:spcAft>
              <a:buClr>
                <a:srgbClr val="ED4637"/>
              </a:buClr>
              <a:buSzPct val="99000"/>
              <a:buFont typeface="Arial" panose="020B0604020202020204" pitchFamily="34" charset="0"/>
              <a:buChar char="•"/>
              <a:tabLst>
                <a:tab pos="3228975" algn="l"/>
              </a:tabLst>
              <a:defRPr/>
            </a:pPr>
            <a:r>
              <a:rPr lang="es-PE" sz="1400" dirty="0">
                <a:solidFill>
                  <a:schemeClr val="tx1"/>
                </a:solidFill>
                <a:latin typeface="Calibri" panose="020F0502020204030204" pitchFamily="34" charset="0"/>
                <a:cs typeface="Calibri" panose="020F0502020204030204" pitchFamily="34" charset="0"/>
              </a:rPr>
              <a:t>Agencia de Aduanas.</a:t>
            </a:r>
          </a:p>
          <a:p>
            <a:pPr marL="180975" indent="-173038" defTabSz="663575">
              <a:spcAft>
                <a:spcPts val="600"/>
              </a:spcAft>
              <a:buClr>
                <a:srgbClr val="ED4637"/>
              </a:buClr>
              <a:buSzPct val="99000"/>
              <a:buFont typeface="Arial" panose="020B0604020202020204" pitchFamily="34" charset="0"/>
              <a:buChar char="•"/>
              <a:tabLst>
                <a:tab pos="3228975" algn="l"/>
              </a:tabLst>
              <a:defRPr/>
            </a:pPr>
            <a:r>
              <a:rPr lang="es-PE" sz="1400" dirty="0">
                <a:solidFill>
                  <a:schemeClr val="tx1"/>
                </a:solidFill>
                <a:latin typeface="Calibri" panose="020F0502020204030204" pitchFamily="34" charset="0"/>
                <a:cs typeface="Calibri" panose="020F0502020204030204" pitchFamily="34" charset="0"/>
              </a:rPr>
              <a:t>Terminal de Almacenamiento.</a:t>
            </a:r>
          </a:p>
          <a:p>
            <a:pPr marL="180975" indent="-173038" defTabSz="663575">
              <a:spcAft>
                <a:spcPts val="600"/>
              </a:spcAft>
              <a:buClr>
                <a:srgbClr val="ED4637"/>
              </a:buClr>
              <a:buSzPct val="99000"/>
              <a:buFont typeface="Arial" panose="020B0604020202020204" pitchFamily="34" charset="0"/>
              <a:buChar char="•"/>
              <a:tabLst>
                <a:tab pos="3228975" algn="l"/>
              </a:tabLst>
              <a:defRPr/>
            </a:pPr>
            <a:r>
              <a:rPr lang="es-PE" sz="1400" dirty="0">
                <a:solidFill>
                  <a:schemeClr val="tx1"/>
                </a:solidFill>
                <a:latin typeface="Calibri" panose="020F0502020204030204" pitchFamily="34" charset="0"/>
                <a:cs typeface="Calibri" panose="020F0502020204030204" pitchFamily="34" charset="0"/>
              </a:rPr>
              <a:t>Almacenaje.</a:t>
            </a:r>
          </a:p>
          <a:p>
            <a:pPr marL="180975" indent="-173038" defTabSz="663575">
              <a:spcAft>
                <a:spcPts val="600"/>
              </a:spcAft>
              <a:buClr>
                <a:srgbClr val="ED4637"/>
              </a:buClr>
              <a:buSzPct val="99000"/>
              <a:buFont typeface="Arial" panose="020B0604020202020204" pitchFamily="34" charset="0"/>
              <a:buChar char="•"/>
              <a:tabLst>
                <a:tab pos="3228975" algn="l"/>
              </a:tabLst>
              <a:defRPr/>
            </a:pPr>
            <a:r>
              <a:rPr lang="es-PE" sz="1400" dirty="0">
                <a:solidFill>
                  <a:schemeClr val="tx1"/>
                </a:solidFill>
                <a:latin typeface="Calibri" panose="020F0502020204030204" pitchFamily="34" charset="0"/>
                <a:cs typeface="Calibri" panose="020F0502020204030204" pitchFamily="34" charset="0"/>
              </a:rPr>
              <a:t>Transporte.</a:t>
            </a:r>
          </a:p>
          <a:p>
            <a:pPr marL="180975" indent="-173038" defTabSz="663575">
              <a:spcAft>
                <a:spcPts val="600"/>
              </a:spcAft>
              <a:buClr>
                <a:srgbClr val="ED4637"/>
              </a:buClr>
              <a:buSzPct val="99000"/>
              <a:buFont typeface="Arial" panose="020B0604020202020204" pitchFamily="34" charset="0"/>
              <a:buChar char="•"/>
              <a:tabLst>
                <a:tab pos="3228975" algn="l"/>
              </a:tabLst>
              <a:defRPr/>
            </a:pPr>
            <a:r>
              <a:rPr lang="es-PE" sz="1400" dirty="0">
                <a:solidFill>
                  <a:schemeClr val="tx1"/>
                </a:solidFill>
                <a:latin typeface="Calibri" panose="020F0502020204030204" pitchFamily="34" charset="0"/>
                <a:cs typeface="Calibri" panose="020F0502020204030204" pitchFamily="34" charset="0"/>
              </a:rPr>
              <a:t>Archivo de Información.</a:t>
            </a:r>
          </a:p>
          <a:p>
            <a:pPr marL="180975" indent="-173038" defTabSz="663575">
              <a:spcAft>
                <a:spcPts val="600"/>
              </a:spcAft>
              <a:buClr>
                <a:srgbClr val="ED4637"/>
              </a:buClr>
              <a:buSzPct val="99000"/>
              <a:buFont typeface="Arial" panose="020B0604020202020204" pitchFamily="34" charset="0"/>
              <a:buChar char="•"/>
              <a:tabLst>
                <a:tab pos="3228975" algn="l"/>
              </a:tabLst>
              <a:defRPr/>
            </a:pPr>
            <a:r>
              <a:rPr lang="es-PE" sz="1400" dirty="0">
                <a:solidFill>
                  <a:schemeClr val="tx1"/>
                </a:solidFill>
                <a:latin typeface="Calibri" panose="020F0502020204030204" pitchFamily="34" charset="0"/>
                <a:cs typeface="Calibri" panose="020F0502020204030204" pitchFamily="34" charset="0"/>
              </a:rPr>
              <a:t>Emisión de certificado de depósito </a:t>
            </a:r>
            <a:br>
              <a:rPr lang="es-PE" sz="1400" dirty="0">
                <a:solidFill>
                  <a:schemeClr val="tx1"/>
                </a:solidFill>
                <a:latin typeface="Calibri" panose="020F0502020204030204" pitchFamily="34" charset="0"/>
                <a:cs typeface="Calibri" panose="020F0502020204030204" pitchFamily="34" charset="0"/>
              </a:rPr>
            </a:br>
            <a:r>
              <a:rPr lang="es-PE" sz="1400" dirty="0">
                <a:solidFill>
                  <a:schemeClr val="tx1"/>
                </a:solidFill>
                <a:latin typeface="Calibri" panose="020F0502020204030204" pitchFamily="34" charset="0"/>
                <a:cs typeface="Calibri" panose="020F0502020204030204" pitchFamily="34" charset="0"/>
              </a:rPr>
              <a:t>y warrant.</a:t>
            </a:r>
          </a:p>
        </p:txBody>
      </p:sp>
    </p:spTree>
    <p:extLst>
      <p:ext uri="{BB962C8B-B14F-4D97-AF65-F5344CB8AC3E}">
        <p14:creationId xmlns:p14="http://schemas.microsoft.com/office/powerpoint/2010/main" val="11638464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7"/>
          <p:cNvSpPr txBox="1"/>
          <p:nvPr/>
        </p:nvSpPr>
        <p:spPr>
          <a:xfrm>
            <a:off x="489190" y="1477804"/>
            <a:ext cx="8165620" cy="646331"/>
          </a:xfrm>
          <a:prstGeom prst="rect">
            <a:avLst/>
          </a:prstGeom>
        </p:spPr>
        <p:txBody>
          <a:bodyPr vert="horz" wrap="square" lIns="0" tIns="0" rIns="0" bIns="0" rtlCol="0">
            <a:spAutoFit/>
          </a:bodyPr>
          <a:lstStyle/>
          <a:p>
            <a:pPr marL="180000" indent="-168275">
              <a:buClr>
                <a:schemeClr val="tx1"/>
              </a:buClr>
              <a:buSzPct val="100000"/>
              <a:buFont typeface="Arial"/>
              <a:buChar char="•"/>
              <a:tabLst>
                <a:tab pos="121285" algn="l"/>
              </a:tabLst>
            </a:pPr>
            <a:r>
              <a:rPr lang="es-ES_tradnl" sz="1400" spc="-10" dirty="0">
                <a:cs typeface="Source Sans Pro"/>
              </a:rPr>
              <a:t>Consiste en la gestión de todo el proceso importación / exportación de los bienes del cliente.</a:t>
            </a:r>
          </a:p>
          <a:p>
            <a:pPr marL="180000" indent="-168275">
              <a:buClr>
                <a:schemeClr val="tx1"/>
              </a:buClr>
              <a:buSzPct val="100000"/>
              <a:buFont typeface="Arial"/>
              <a:buChar char="•"/>
              <a:tabLst>
                <a:tab pos="121285" algn="l"/>
              </a:tabLst>
            </a:pPr>
            <a:r>
              <a:rPr lang="es-ES_tradnl" sz="1400" spc="-10" dirty="0">
                <a:cs typeface="Source Sans Pro"/>
              </a:rPr>
              <a:t>La negociación y coordinación con proveedores, el seguimiento y la coordinación con agentes de carga internacional, navieras y acreditaciones aduaneras, fiscales y legales a entidades públicas.</a:t>
            </a:r>
          </a:p>
        </p:txBody>
      </p:sp>
      <p:sp>
        <p:nvSpPr>
          <p:cNvPr id="5" name="Rectangle 5">
            <a:extLst>
              <a:ext uri="{FF2B5EF4-FFF2-40B4-BE49-F238E27FC236}">
                <a16:creationId xmlns:a16="http://schemas.microsoft.com/office/drawing/2014/main" id="{CF917B14-2F8B-DF47-A719-4F991093D3A4}"/>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FUNCIONES DE LOS OPERADORES LOGÍSTICOS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pic>
        <p:nvPicPr>
          <p:cNvPr id="4" name="Imagen 3">
            <a:extLst>
              <a:ext uri="{FF2B5EF4-FFF2-40B4-BE49-F238E27FC236}">
                <a16:creationId xmlns:a16="http://schemas.microsoft.com/office/drawing/2014/main" id="{9EC1318B-B851-1A47-99A7-A04112699784}"/>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510068" y="2274073"/>
            <a:ext cx="8165620" cy="2959916"/>
          </a:xfrm>
          <a:prstGeom prst="rect">
            <a:avLst/>
          </a:prstGeom>
        </p:spPr>
      </p:pic>
      <p:grpSp>
        <p:nvGrpSpPr>
          <p:cNvPr id="9" name="Grupo 8">
            <a:extLst>
              <a:ext uri="{FF2B5EF4-FFF2-40B4-BE49-F238E27FC236}">
                <a16:creationId xmlns:a16="http://schemas.microsoft.com/office/drawing/2014/main" id="{CC61E631-1A0F-B246-A302-CF0FA485C388}"/>
              </a:ext>
            </a:extLst>
          </p:cNvPr>
          <p:cNvGrpSpPr/>
          <p:nvPr/>
        </p:nvGrpSpPr>
        <p:grpSpPr>
          <a:xfrm>
            <a:off x="326977" y="917244"/>
            <a:ext cx="2527541" cy="394721"/>
            <a:chOff x="287221" y="917244"/>
            <a:chExt cx="2971917" cy="500394"/>
          </a:xfrm>
        </p:grpSpPr>
        <p:sp>
          <p:nvSpPr>
            <p:cNvPr id="10" name="Rectángulo redondeado 9">
              <a:extLst>
                <a:ext uri="{FF2B5EF4-FFF2-40B4-BE49-F238E27FC236}">
                  <a16:creationId xmlns:a16="http://schemas.microsoft.com/office/drawing/2014/main" id="{6E9AADB4-01CC-7F44-86D3-DC6D7FA1266A}"/>
                </a:ext>
              </a:extLst>
            </p:cNvPr>
            <p:cNvSpPr/>
            <p:nvPr/>
          </p:nvSpPr>
          <p:spPr>
            <a:xfrm>
              <a:off x="503237" y="917244"/>
              <a:ext cx="2755901" cy="500394"/>
            </a:xfrm>
            <a:prstGeom prst="roundRect">
              <a:avLst>
                <a:gd name="adj" fmla="val 24841"/>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350" indent="-1588" algn="ctr">
                <a:spcAft>
                  <a:spcPts val="600"/>
                </a:spcAft>
                <a:buClr>
                  <a:schemeClr val="tx1"/>
                </a:buClr>
                <a:buSzPct val="100000"/>
                <a:tabLst>
                  <a:tab pos="569913" algn="l"/>
                </a:tabLst>
              </a:pPr>
              <a:r>
                <a:rPr lang="en-US" sz="1400" b="1" dirty="0">
                  <a:solidFill>
                    <a:schemeClr val="lt1"/>
                  </a:solidFill>
                  <a:latin typeface="Calibri" charset="0"/>
                  <a:cs typeface="Calibri" charset="0"/>
                </a:rPr>
                <a:t>CARGA INTERNACIONAL</a:t>
              </a:r>
            </a:p>
          </p:txBody>
        </p:sp>
        <p:grpSp>
          <p:nvGrpSpPr>
            <p:cNvPr id="12" name="Agrupar 14">
              <a:extLst>
                <a:ext uri="{FF2B5EF4-FFF2-40B4-BE49-F238E27FC236}">
                  <a16:creationId xmlns:a16="http://schemas.microsoft.com/office/drawing/2014/main" id="{BAC00628-8DBE-3F45-9937-D724B4965A6A}"/>
                </a:ext>
              </a:extLst>
            </p:cNvPr>
            <p:cNvGrpSpPr/>
            <p:nvPr/>
          </p:nvGrpSpPr>
          <p:grpSpPr>
            <a:xfrm>
              <a:off x="287221" y="965530"/>
              <a:ext cx="459474" cy="403823"/>
              <a:chOff x="5892512" y="2805541"/>
              <a:chExt cx="459474" cy="403823"/>
            </a:xfrm>
          </p:grpSpPr>
          <p:sp>
            <p:nvSpPr>
              <p:cNvPr id="13" name="Elipse 12">
                <a:extLst>
                  <a:ext uri="{FF2B5EF4-FFF2-40B4-BE49-F238E27FC236}">
                    <a16:creationId xmlns:a16="http://schemas.microsoft.com/office/drawing/2014/main" id="{15C82F1B-104F-9D47-A421-8C6A3F9AB263}"/>
                  </a:ext>
                </a:extLst>
              </p:cNvPr>
              <p:cNvSpPr/>
              <p:nvPr/>
            </p:nvSpPr>
            <p:spPr>
              <a:xfrm>
                <a:off x="5956277" y="2824919"/>
                <a:ext cx="395709" cy="376075"/>
              </a:xfrm>
              <a:prstGeom prst="ellipse">
                <a:avLst/>
              </a:prstGeom>
              <a:solidFill>
                <a:srgbClr val="C73A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4" name="Elipse 13">
                <a:extLst>
                  <a:ext uri="{FF2B5EF4-FFF2-40B4-BE49-F238E27FC236}">
                    <a16:creationId xmlns:a16="http://schemas.microsoft.com/office/drawing/2014/main" id="{955771ED-3834-FD42-96F4-FA07F315B267}"/>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5" name="Triángulo 14">
                <a:extLst>
                  <a:ext uri="{FF2B5EF4-FFF2-40B4-BE49-F238E27FC236}">
                    <a16:creationId xmlns:a16="http://schemas.microsoft.com/office/drawing/2014/main" id="{8DF10601-B057-9D4F-BF6C-AF22D33A25AB}"/>
                  </a:ext>
                </a:extLst>
              </p:cNvPr>
              <p:cNvSpPr/>
              <p:nvPr/>
            </p:nvSpPr>
            <p:spPr>
              <a:xfrm rot="5400000">
                <a:off x="6076285" y="2946262"/>
                <a:ext cx="186870" cy="122381"/>
              </a:xfrm>
              <a:prstGeom prst="triangle">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grpSp>
      </p:grpSp>
    </p:spTree>
    <p:extLst>
      <p:ext uri="{BB962C8B-B14F-4D97-AF65-F5344CB8AC3E}">
        <p14:creationId xmlns:p14="http://schemas.microsoft.com/office/powerpoint/2010/main" val="750132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B233F966-8872-A940-ABB3-76EBD97DA70F}"/>
              </a:ext>
            </a:extLst>
          </p:cNvPr>
          <p:cNvSpPr/>
          <p:nvPr/>
        </p:nvSpPr>
        <p:spPr>
          <a:xfrm>
            <a:off x="0" y="1"/>
            <a:ext cx="9144000" cy="5715000"/>
          </a:xfrm>
          <a:prstGeom prst="rect">
            <a:avLst/>
          </a:prstGeom>
          <a:solidFill>
            <a:srgbClr val="ED4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pic>
        <p:nvPicPr>
          <p:cNvPr id="3" name="Imagen 2">
            <a:extLst>
              <a:ext uri="{FF2B5EF4-FFF2-40B4-BE49-F238E27FC236}">
                <a16:creationId xmlns:a16="http://schemas.microsoft.com/office/drawing/2014/main" id="{34F629D1-55F8-1D48-BCF6-60556327BE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946969"/>
            <a:ext cx="2072213" cy="3898064"/>
          </a:xfrm>
          <a:prstGeom prst="rect">
            <a:avLst/>
          </a:prstGeom>
        </p:spPr>
      </p:pic>
      <p:sp>
        <p:nvSpPr>
          <p:cNvPr id="4" name="Rectángulo 3">
            <a:extLst>
              <a:ext uri="{FF2B5EF4-FFF2-40B4-BE49-F238E27FC236}">
                <a16:creationId xmlns:a16="http://schemas.microsoft.com/office/drawing/2014/main" id="{46BA9D69-593D-904C-88B2-05D76B60F9EE}"/>
              </a:ext>
            </a:extLst>
          </p:cNvPr>
          <p:cNvSpPr/>
          <p:nvPr/>
        </p:nvSpPr>
        <p:spPr>
          <a:xfrm>
            <a:off x="149817" y="3724759"/>
            <a:ext cx="1037633" cy="1069383"/>
          </a:xfrm>
          <a:prstGeom prst="rect">
            <a:avLst/>
          </a:prstGeom>
          <a:solidFill>
            <a:srgbClr val="ED4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5" name="CuadroTexto 4">
            <a:extLst>
              <a:ext uri="{FF2B5EF4-FFF2-40B4-BE49-F238E27FC236}">
                <a16:creationId xmlns:a16="http://schemas.microsoft.com/office/drawing/2014/main" id="{BE730ED4-51AD-784B-BFC4-21A96416DEDC}"/>
              </a:ext>
            </a:extLst>
          </p:cNvPr>
          <p:cNvSpPr txBox="1"/>
          <p:nvPr/>
        </p:nvSpPr>
        <p:spPr>
          <a:xfrm>
            <a:off x="2519363" y="2540738"/>
            <a:ext cx="4581728" cy="812530"/>
          </a:xfrm>
          <a:prstGeom prst="rect">
            <a:avLst/>
          </a:prstGeom>
          <a:noFill/>
        </p:spPr>
        <p:txBody>
          <a:bodyPr wrap="square" lIns="0" tIns="0" rIns="0" bIns="0" rtlCol="0">
            <a:spAutoFit/>
          </a:bodyPr>
          <a:lstStyle/>
          <a:p>
            <a:pPr>
              <a:lnSpc>
                <a:spcPct val="80000"/>
              </a:lnSpc>
            </a:pPr>
            <a:r>
              <a:rPr lang="es-ES_tradnl" sz="3300" dirty="0">
                <a:solidFill>
                  <a:schemeClr val="bg1"/>
                </a:solidFill>
                <a:latin typeface="Graphik Regular" charset="0"/>
                <a:ea typeface="Graphik Regular" charset="0"/>
                <a:cs typeface="Graphik Regular" charset="0"/>
              </a:rPr>
              <a:t>INTRODUCCIÓN</a:t>
            </a:r>
          </a:p>
          <a:p>
            <a:pPr>
              <a:lnSpc>
                <a:spcPct val="80000"/>
              </a:lnSpc>
            </a:pPr>
            <a:r>
              <a:rPr lang="es-ES_tradnl" sz="3300" b="1" dirty="0">
                <a:solidFill>
                  <a:schemeClr val="bg1"/>
                </a:solidFill>
                <a:latin typeface="Graphik Bold" charset="0"/>
                <a:ea typeface="Graphik Bold" charset="0"/>
                <a:cs typeface="Graphik Bold" charset="0"/>
              </a:rPr>
              <a:t>DE LA SESIÓN</a:t>
            </a:r>
          </a:p>
        </p:txBody>
      </p:sp>
      <p:pic>
        <p:nvPicPr>
          <p:cNvPr id="6" name="Imagen 5">
            <a:extLst>
              <a:ext uri="{FF2B5EF4-FFF2-40B4-BE49-F238E27FC236}">
                <a16:creationId xmlns:a16="http://schemas.microsoft.com/office/drawing/2014/main" id="{776B0F81-CA43-8143-98B1-DDCADA09124C}"/>
              </a:ext>
            </a:extLst>
          </p:cNvPr>
          <p:cNvPicPr>
            <a:picLocks noChangeAspect="1"/>
          </p:cNvPicPr>
          <p:nvPr/>
        </p:nvPicPr>
        <p:blipFill>
          <a:blip r:embed="rId3">
            <a:alphaModFix amt="16000"/>
          </a:blip>
          <a:stretch>
            <a:fillRect/>
          </a:stretch>
        </p:blipFill>
        <p:spPr>
          <a:xfrm>
            <a:off x="334433" y="3817749"/>
            <a:ext cx="809264" cy="809264"/>
          </a:xfrm>
          <a:prstGeom prst="rect">
            <a:avLst/>
          </a:prstGeom>
        </p:spPr>
      </p:pic>
      <p:pic>
        <p:nvPicPr>
          <p:cNvPr id="7" name="Imagen 6">
            <a:extLst>
              <a:ext uri="{FF2B5EF4-FFF2-40B4-BE49-F238E27FC236}">
                <a16:creationId xmlns:a16="http://schemas.microsoft.com/office/drawing/2014/main" id="{FB92F700-AE20-0C4A-B8B1-074331F0A0F9}"/>
              </a:ext>
            </a:extLst>
          </p:cNvPr>
          <p:cNvPicPr>
            <a:picLocks noChangeAspect="1"/>
          </p:cNvPicPr>
          <p:nvPr/>
        </p:nvPicPr>
        <p:blipFill>
          <a:blip r:embed="rId4"/>
          <a:stretch>
            <a:fillRect/>
          </a:stretch>
        </p:blipFill>
        <p:spPr>
          <a:xfrm>
            <a:off x="2528619" y="2194222"/>
            <a:ext cx="202176" cy="208211"/>
          </a:xfrm>
          <a:prstGeom prst="rect">
            <a:avLst/>
          </a:prstGeom>
        </p:spPr>
      </p:pic>
    </p:spTree>
    <p:extLst>
      <p:ext uri="{BB962C8B-B14F-4D97-AF65-F5344CB8AC3E}">
        <p14:creationId xmlns:p14="http://schemas.microsoft.com/office/powerpoint/2010/main" val="9186521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7"/>
          <p:cNvSpPr txBox="1"/>
          <p:nvPr/>
        </p:nvSpPr>
        <p:spPr>
          <a:xfrm>
            <a:off x="503238" y="1489075"/>
            <a:ext cx="3889376" cy="3200876"/>
          </a:xfrm>
          <a:prstGeom prst="rect">
            <a:avLst/>
          </a:prstGeom>
        </p:spPr>
        <p:txBody>
          <a:bodyPr vert="horz" wrap="square" lIns="0" tIns="0" rIns="0" bIns="0" rtlCol="0">
            <a:spAutoFit/>
          </a:bodyPr>
          <a:lstStyle/>
          <a:p>
            <a:pPr marL="180000" indent="-168275">
              <a:buClr>
                <a:schemeClr val="tx1"/>
              </a:buClr>
              <a:buSzPct val="100000"/>
              <a:buFont typeface="Arial"/>
              <a:buChar char="•"/>
              <a:tabLst>
                <a:tab pos="121285" algn="l"/>
              </a:tabLst>
            </a:pPr>
            <a:r>
              <a:rPr lang="es-ES_tradnl" sz="1600" spc="-10" dirty="0">
                <a:cs typeface="Source Sans Pro"/>
              </a:rPr>
              <a:t>La Agencia de Aduanas, utiliza la documentación recibida del exportador o importador para realizar los trámites ante ADUANAS solicitando la numeración de la Orden de Embarque y la Declaración Aduanera de Mercancías, documento oficial para regularizar la salida legal de las mercancías al exterior. </a:t>
            </a:r>
          </a:p>
          <a:p>
            <a:pPr marL="180000" indent="-168275">
              <a:buClr>
                <a:schemeClr val="tx1"/>
              </a:buClr>
              <a:buSzPct val="100000"/>
              <a:buFont typeface="Arial"/>
              <a:buChar char="•"/>
              <a:tabLst>
                <a:tab pos="121285" algn="l"/>
              </a:tabLst>
            </a:pPr>
            <a:endParaRPr lang="es-ES_tradnl" sz="1600" spc="-10" dirty="0">
              <a:cs typeface="Source Sans Pro"/>
            </a:endParaRPr>
          </a:p>
          <a:p>
            <a:pPr marL="180000" indent="-168275">
              <a:buClr>
                <a:schemeClr val="tx1"/>
              </a:buClr>
              <a:buSzPct val="100000"/>
              <a:buFont typeface="Arial"/>
              <a:buChar char="•"/>
              <a:tabLst>
                <a:tab pos="121285" algn="l"/>
              </a:tabLst>
            </a:pPr>
            <a:r>
              <a:rPr lang="es-ES_tradnl" sz="1600" spc="-10" dirty="0">
                <a:cs typeface="Source Sans Pro"/>
              </a:rPr>
              <a:t>Asimismo, la Agencia de Aduanas solicita a la Agencia de Carga el Visto Bueno de la Orden de Embarque y la numeración del Bill of </a:t>
            </a:r>
            <a:r>
              <a:rPr lang="es-ES_tradnl" sz="1600" spc="-10" dirty="0" err="1">
                <a:cs typeface="Source Sans Pro"/>
              </a:rPr>
              <a:t>Lading</a:t>
            </a:r>
            <a:r>
              <a:rPr lang="es-ES_tradnl" sz="1600" spc="-10" dirty="0">
                <a:cs typeface="Source Sans Pro"/>
              </a:rPr>
              <a:t> (B/L) o </a:t>
            </a:r>
            <a:r>
              <a:rPr lang="es-ES_tradnl" sz="1600" spc="-10" dirty="0" err="1">
                <a:cs typeface="Source Sans Pro"/>
              </a:rPr>
              <a:t>Airway</a:t>
            </a:r>
            <a:r>
              <a:rPr lang="es-ES_tradnl" sz="1600" spc="-10" dirty="0">
                <a:cs typeface="Source Sans Pro"/>
              </a:rPr>
              <a:t> Bill (AWB).</a:t>
            </a:r>
          </a:p>
        </p:txBody>
      </p:sp>
      <p:pic>
        <p:nvPicPr>
          <p:cNvPr id="3" name="Imagen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1387" y="912813"/>
            <a:ext cx="3935205" cy="3850018"/>
          </a:xfrm>
          <a:prstGeom prst="rect">
            <a:avLst/>
          </a:prstGeom>
        </p:spPr>
      </p:pic>
      <p:sp>
        <p:nvSpPr>
          <p:cNvPr id="6" name="Rectangle 5">
            <a:extLst>
              <a:ext uri="{FF2B5EF4-FFF2-40B4-BE49-F238E27FC236}">
                <a16:creationId xmlns:a16="http://schemas.microsoft.com/office/drawing/2014/main" id="{1009388F-5E40-4746-A2B6-089B4B33D7F9}"/>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FUNCIONES DE LOS OPERADORES LOGÍSTICOS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grpSp>
        <p:nvGrpSpPr>
          <p:cNvPr id="9" name="Grupo 8">
            <a:extLst>
              <a:ext uri="{FF2B5EF4-FFF2-40B4-BE49-F238E27FC236}">
                <a16:creationId xmlns:a16="http://schemas.microsoft.com/office/drawing/2014/main" id="{D2439D84-683A-F64A-9D5A-6DC26787BECA}"/>
              </a:ext>
            </a:extLst>
          </p:cNvPr>
          <p:cNvGrpSpPr/>
          <p:nvPr/>
        </p:nvGrpSpPr>
        <p:grpSpPr>
          <a:xfrm>
            <a:off x="326977" y="917244"/>
            <a:ext cx="2527541" cy="394721"/>
            <a:chOff x="287221" y="917244"/>
            <a:chExt cx="2971917" cy="500394"/>
          </a:xfrm>
        </p:grpSpPr>
        <p:sp>
          <p:nvSpPr>
            <p:cNvPr id="10" name="Rectángulo redondeado 9">
              <a:extLst>
                <a:ext uri="{FF2B5EF4-FFF2-40B4-BE49-F238E27FC236}">
                  <a16:creationId xmlns:a16="http://schemas.microsoft.com/office/drawing/2014/main" id="{85A5B445-687E-2543-91AB-F2A2C30F5757}"/>
                </a:ext>
              </a:extLst>
            </p:cNvPr>
            <p:cNvSpPr/>
            <p:nvPr/>
          </p:nvSpPr>
          <p:spPr>
            <a:xfrm>
              <a:off x="503237" y="917244"/>
              <a:ext cx="2755901" cy="500394"/>
            </a:xfrm>
            <a:prstGeom prst="roundRect">
              <a:avLst>
                <a:gd name="adj" fmla="val 24841"/>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350" indent="-1588" algn="ctr">
                <a:spcAft>
                  <a:spcPts val="600"/>
                </a:spcAft>
                <a:buClr>
                  <a:schemeClr val="tx1"/>
                </a:buClr>
                <a:buSzPct val="100000"/>
                <a:tabLst>
                  <a:tab pos="569913" algn="l"/>
                </a:tabLst>
              </a:pPr>
              <a:r>
                <a:rPr lang="en-US" sz="1400" b="1" dirty="0">
                  <a:solidFill>
                    <a:schemeClr val="lt1"/>
                  </a:solidFill>
                  <a:latin typeface="Calibri" charset="0"/>
                  <a:cs typeface="Calibri" charset="0"/>
                </a:rPr>
                <a:t>AGENCIA DE ADUANAS</a:t>
              </a:r>
            </a:p>
          </p:txBody>
        </p:sp>
        <p:grpSp>
          <p:nvGrpSpPr>
            <p:cNvPr id="11" name="Agrupar 14">
              <a:extLst>
                <a:ext uri="{FF2B5EF4-FFF2-40B4-BE49-F238E27FC236}">
                  <a16:creationId xmlns:a16="http://schemas.microsoft.com/office/drawing/2014/main" id="{E7C95CC0-3F32-5542-BFA1-D5897F4ADD24}"/>
                </a:ext>
              </a:extLst>
            </p:cNvPr>
            <p:cNvGrpSpPr/>
            <p:nvPr/>
          </p:nvGrpSpPr>
          <p:grpSpPr>
            <a:xfrm>
              <a:off x="287221" y="965530"/>
              <a:ext cx="459474" cy="403823"/>
              <a:chOff x="5892512" y="2805541"/>
              <a:chExt cx="459474" cy="403823"/>
            </a:xfrm>
          </p:grpSpPr>
          <p:sp>
            <p:nvSpPr>
              <p:cNvPr id="12" name="Elipse 11">
                <a:extLst>
                  <a:ext uri="{FF2B5EF4-FFF2-40B4-BE49-F238E27FC236}">
                    <a16:creationId xmlns:a16="http://schemas.microsoft.com/office/drawing/2014/main" id="{4AF6DF3F-2634-604D-987A-D587EE6A24AC}"/>
                  </a:ext>
                </a:extLst>
              </p:cNvPr>
              <p:cNvSpPr/>
              <p:nvPr/>
            </p:nvSpPr>
            <p:spPr>
              <a:xfrm>
                <a:off x="5956277" y="2824919"/>
                <a:ext cx="395709" cy="376075"/>
              </a:xfrm>
              <a:prstGeom prst="ellipse">
                <a:avLst/>
              </a:prstGeom>
              <a:solidFill>
                <a:srgbClr val="C73A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3" name="Elipse 12">
                <a:extLst>
                  <a:ext uri="{FF2B5EF4-FFF2-40B4-BE49-F238E27FC236}">
                    <a16:creationId xmlns:a16="http://schemas.microsoft.com/office/drawing/2014/main" id="{AA3ECF8C-F7CF-2F4D-A64F-9729131C39D5}"/>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4" name="Triángulo 13">
                <a:extLst>
                  <a:ext uri="{FF2B5EF4-FFF2-40B4-BE49-F238E27FC236}">
                    <a16:creationId xmlns:a16="http://schemas.microsoft.com/office/drawing/2014/main" id="{B623D1C3-82D9-2544-A972-5A331F05155F}"/>
                  </a:ext>
                </a:extLst>
              </p:cNvPr>
              <p:cNvSpPr/>
              <p:nvPr/>
            </p:nvSpPr>
            <p:spPr>
              <a:xfrm rot="5400000">
                <a:off x="6076285" y="2946262"/>
                <a:ext cx="186870" cy="122381"/>
              </a:xfrm>
              <a:prstGeom prst="triangle">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grpSp>
      </p:grpSp>
    </p:spTree>
    <p:extLst>
      <p:ext uri="{BB962C8B-B14F-4D97-AF65-F5344CB8AC3E}">
        <p14:creationId xmlns:p14="http://schemas.microsoft.com/office/powerpoint/2010/main" val="1941606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p:nvPr/>
        </p:nvSpPr>
        <p:spPr>
          <a:xfrm>
            <a:off x="503237" y="1489075"/>
            <a:ext cx="3889376" cy="2215991"/>
          </a:xfrm>
          <a:prstGeom prst="rect">
            <a:avLst/>
          </a:prstGeom>
        </p:spPr>
        <p:txBody>
          <a:bodyPr vert="horz" wrap="square" lIns="0" tIns="0" rIns="0" bIns="0" rtlCol="0">
            <a:spAutoFit/>
          </a:bodyPr>
          <a:lstStyle/>
          <a:p>
            <a:pPr marL="180000" indent="-168275">
              <a:buClr>
                <a:schemeClr val="tx1"/>
              </a:buClr>
              <a:buSzPct val="100000"/>
              <a:buFont typeface="Arial"/>
              <a:buChar char="•"/>
              <a:tabLst>
                <a:tab pos="121285" algn="l"/>
              </a:tabLst>
            </a:pPr>
            <a:r>
              <a:rPr lang="es-ES_tradnl" sz="1600" spc="-10" dirty="0">
                <a:cs typeface="Source Sans Pro"/>
              </a:rPr>
              <a:t>La mercadería es recibida directamente al arribo de las naves, en almacenes considerados una extensión del puerto (por la Superintendencia Nacional de Aduanas, SUNAT).</a:t>
            </a:r>
          </a:p>
          <a:p>
            <a:pPr marL="180000" indent="-168275">
              <a:buClr>
                <a:schemeClr val="tx1"/>
              </a:buClr>
              <a:buSzPct val="100000"/>
              <a:buFont typeface="Arial"/>
              <a:buChar char="•"/>
              <a:tabLst>
                <a:tab pos="121285" algn="l"/>
              </a:tabLst>
            </a:pPr>
            <a:endParaRPr lang="es-ES_tradnl" sz="1600" spc="-10" dirty="0">
              <a:cs typeface="Source Sans Pro"/>
            </a:endParaRPr>
          </a:p>
          <a:p>
            <a:pPr marL="180000" indent="-168275">
              <a:buClr>
                <a:schemeClr val="tx1"/>
              </a:buClr>
              <a:buSzPct val="100000"/>
              <a:buFont typeface="Arial"/>
              <a:buChar char="•"/>
              <a:tabLst>
                <a:tab pos="121285" algn="l"/>
              </a:tabLst>
            </a:pPr>
            <a:r>
              <a:rPr lang="es-ES_tradnl" sz="1600" spc="-10" dirty="0">
                <a:cs typeface="Source Sans Pro"/>
              </a:rPr>
              <a:t>Comprende la consolidación y desconsolidación de carga, y su correspondiente manejo documentario. </a:t>
            </a:r>
          </a:p>
        </p:txBody>
      </p:sp>
      <p:pic>
        <p:nvPicPr>
          <p:cNvPr id="9" name="Picture 9" descr="Puerto de Almacenamiento">
            <a:hlinkClick r:id="rId3" tooltip="Aumentar Imagen"/>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51388" y="917244"/>
            <a:ext cx="3925331" cy="29152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A694EE5B-6E0C-8047-BEA3-B9BC7A49DD82}"/>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FUNCIONES DE LOS OPERADORES LOGÍSTICOS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grpSp>
        <p:nvGrpSpPr>
          <p:cNvPr id="8" name="Grupo 7">
            <a:extLst>
              <a:ext uri="{FF2B5EF4-FFF2-40B4-BE49-F238E27FC236}">
                <a16:creationId xmlns:a16="http://schemas.microsoft.com/office/drawing/2014/main" id="{E7CC9483-9CE2-D243-A163-677F1BEBE711}"/>
              </a:ext>
            </a:extLst>
          </p:cNvPr>
          <p:cNvGrpSpPr/>
          <p:nvPr/>
        </p:nvGrpSpPr>
        <p:grpSpPr>
          <a:xfrm>
            <a:off x="326977" y="917244"/>
            <a:ext cx="3060279" cy="394721"/>
            <a:chOff x="287221" y="917244"/>
            <a:chExt cx="3598318" cy="500394"/>
          </a:xfrm>
        </p:grpSpPr>
        <p:sp>
          <p:nvSpPr>
            <p:cNvPr id="11" name="Rectángulo redondeado 10">
              <a:extLst>
                <a:ext uri="{FF2B5EF4-FFF2-40B4-BE49-F238E27FC236}">
                  <a16:creationId xmlns:a16="http://schemas.microsoft.com/office/drawing/2014/main" id="{7A4F4343-5AD3-4C47-BE73-7DA306EC13A6}"/>
                </a:ext>
              </a:extLst>
            </p:cNvPr>
            <p:cNvSpPr/>
            <p:nvPr/>
          </p:nvSpPr>
          <p:spPr>
            <a:xfrm>
              <a:off x="503237" y="917244"/>
              <a:ext cx="3382302" cy="500394"/>
            </a:xfrm>
            <a:prstGeom prst="roundRect">
              <a:avLst>
                <a:gd name="adj" fmla="val 24841"/>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350" indent="-1588" algn="ctr">
                <a:spcAft>
                  <a:spcPts val="600"/>
                </a:spcAft>
                <a:buClr>
                  <a:schemeClr val="tx1"/>
                </a:buClr>
                <a:buSzPct val="100000"/>
                <a:tabLst>
                  <a:tab pos="569913" algn="l"/>
                </a:tabLst>
              </a:pPr>
              <a:r>
                <a:rPr lang="en-US" sz="1300" b="1" dirty="0">
                  <a:solidFill>
                    <a:schemeClr val="lt1"/>
                  </a:solidFill>
                  <a:latin typeface="Calibri" charset="0"/>
                  <a:cs typeface="Calibri" charset="0"/>
                </a:rPr>
                <a:t>TERMINAL DE ALMACENAMIENTO</a:t>
              </a:r>
            </a:p>
          </p:txBody>
        </p:sp>
        <p:grpSp>
          <p:nvGrpSpPr>
            <p:cNvPr id="12" name="Agrupar 14">
              <a:extLst>
                <a:ext uri="{FF2B5EF4-FFF2-40B4-BE49-F238E27FC236}">
                  <a16:creationId xmlns:a16="http://schemas.microsoft.com/office/drawing/2014/main" id="{00495079-D831-EE4E-A24D-283BD3B65CB0}"/>
                </a:ext>
              </a:extLst>
            </p:cNvPr>
            <p:cNvGrpSpPr/>
            <p:nvPr/>
          </p:nvGrpSpPr>
          <p:grpSpPr>
            <a:xfrm>
              <a:off x="287221" y="965530"/>
              <a:ext cx="459474" cy="403823"/>
              <a:chOff x="5892512" y="2805541"/>
              <a:chExt cx="459474" cy="403823"/>
            </a:xfrm>
          </p:grpSpPr>
          <p:sp>
            <p:nvSpPr>
              <p:cNvPr id="13" name="Elipse 12">
                <a:extLst>
                  <a:ext uri="{FF2B5EF4-FFF2-40B4-BE49-F238E27FC236}">
                    <a16:creationId xmlns:a16="http://schemas.microsoft.com/office/drawing/2014/main" id="{A41C97A0-535A-134C-973A-ADD3B07C5CCA}"/>
                  </a:ext>
                </a:extLst>
              </p:cNvPr>
              <p:cNvSpPr/>
              <p:nvPr/>
            </p:nvSpPr>
            <p:spPr>
              <a:xfrm>
                <a:off x="5956277" y="2824919"/>
                <a:ext cx="395709" cy="376075"/>
              </a:xfrm>
              <a:prstGeom prst="ellipse">
                <a:avLst/>
              </a:prstGeom>
              <a:solidFill>
                <a:srgbClr val="C73A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4" name="Elipse 13">
                <a:extLst>
                  <a:ext uri="{FF2B5EF4-FFF2-40B4-BE49-F238E27FC236}">
                    <a16:creationId xmlns:a16="http://schemas.microsoft.com/office/drawing/2014/main" id="{F6A93A76-22AA-8B44-ABF7-CED9C5D963D7}"/>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5" name="Triángulo 14">
                <a:extLst>
                  <a:ext uri="{FF2B5EF4-FFF2-40B4-BE49-F238E27FC236}">
                    <a16:creationId xmlns:a16="http://schemas.microsoft.com/office/drawing/2014/main" id="{D8BC7CB2-29C7-1849-9CD8-B1B44FC20EA4}"/>
                  </a:ext>
                </a:extLst>
              </p:cNvPr>
              <p:cNvSpPr/>
              <p:nvPr/>
            </p:nvSpPr>
            <p:spPr>
              <a:xfrm rot="5400000">
                <a:off x="6076285" y="2946262"/>
                <a:ext cx="186870" cy="122381"/>
              </a:xfrm>
              <a:prstGeom prst="triangle">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grpSp>
      </p:grpSp>
      <p:sp>
        <p:nvSpPr>
          <p:cNvPr id="16" name="Rectángulo redondeado 15">
            <a:extLst>
              <a:ext uri="{FF2B5EF4-FFF2-40B4-BE49-F238E27FC236}">
                <a16:creationId xmlns:a16="http://schemas.microsoft.com/office/drawing/2014/main" id="{F9FAB0E2-904E-724D-9863-B11D2BFBDD09}"/>
              </a:ext>
            </a:extLst>
          </p:cNvPr>
          <p:cNvSpPr/>
          <p:nvPr/>
        </p:nvSpPr>
        <p:spPr>
          <a:xfrm>
            <a:off x="4751388" y="3943923"/>
            <a:ext cx="3924300" cy="691687"/>
          </a:xfrm>
          <a:prstGeom prst="roundRect">
            <a:avLst>
              <a:gd name="adj" fmla="val 14874"/>
            </a:avLst>
          </a:prstGeom>
          <a:solidFill>
            <a:srgbClr val="FBC8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hangingPunct="1"/>
            <a:r>
              <a:rPr lang="es-PE" altLang="es-PE" sz="1500" b="1" dirty="0">
                <a:solidFill>
                  <a:srgbClr val="EE4639"/>
                </a:solidFill>
                <a:latin typeface="+mj-lt"/>
              </a:rPr>
              <a:t>Terminal de Almacenamiento para hidrocarburos y productos químicos.</a:t>
            </a:r>
            <a:endParaRPr lang="es-ES" altLang="es-PE" sz="1500" b="1" dirty="0">
              <a:solidFill>
                <a:srgbClr val="EE4639"/>
              </a:solidFill>
              <a:latin typeface="+mj-lt"/>
            </a:endParaRPr>
          </a:p>
        </p:txBody>
      </p:sp>
    </p:spTree>
    <p:extLst>
      <p:ext uri="{BB962C8B-B14F-4D97-AF65-F5344CB8AC3E}">
        <p14:creationId xmlns:p14="http://schemas.microsoft.com/office/powerpoint/2010/main" val="16530010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p:nvPr/>
        </p:nvSpPr>
        <p:spPr>
          <a:xfrm>
            <a:off x="503237" y="1489075"/>
            <a:ext cx="3889375" cy="1477328"/>
          </a:xfrm>
          <a:prstGeom prst="rect">
            <a:avLst/>
          </a:prstGeom>
        </p:spPr>
        <p:txBody>
          <a:bodyPr vert="horz" wrap="square" lIns="0" tIns="0" rIns="0" bIns="0" rtlCol="0">
            <a:spAutoFit/>
          </a:bodyPr>
          <a:lstStyle/>
          <a:p>
            <a:pPr marL="11725">
              <a:buClr>
                <a:schemeClr val="tx1"/>
              </a:buClr>
              <a:buSzPct val="100000"/>
              <a:tabLst>
                <a:tab pos="121285" algn="l"/>
              </a:tabLst>
            </a:pPr>
            <a:r>
              <a:rPr lang="es-ES_tradnl" sz="1600" spc="-10" dirty="0">
                <a:cs typeface="Source Sans Pro"/>
              </a:rPr>
              <a:t>Comprende el almacenamiento de materiales, productos en proceso y productos terminados. Así se tiene almacenaje bajo techo, a la intemperie, lozas, silos, depósitos graneleros, cámaras frigoríficas, almacenajes especializados, etc. </a:t>
            </a:r>
          </a:p>
        </p:txBody>
      </p:sp>
      <p:sp>
        <p:nvSpPr>
          <p:cNvPr id="6" name="Rectangle 5">
            <a:extLst>
              <a:ext uri="{FF2B5EF4-FFF2-40B4-BE49-F238E27FC236}">
                <a16:creationId xmlns:a16="http://schemas.microsoft.com/office/drawing/2014/main" id="{8816704D-A823-334F-994F-8A5DD56F2FA6}"/>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FUNCIONES DE LOS OPERADORES LOGÍSTICOS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grpSp>
        <p:nvGrpSpPr>
          <p:cNvPr id="8" name="Grupo 7">
            <a:extLst>
              <a:ext uri="{FF2B5EF4-FFF2-40B4-BE49-F238E27FC236}">
                <a16:creationId xmlns:a16="http://schemas.microsoft.com/office/drawing/2014/main" id="{30B955EE-ECDC-4D48-A6C3-E4666418FBD2}"/>
              </a:ext>
            </a:extLst>
          </p:cNvPr>
          <p:cNvGrpSpPr/>
          <p:nvPr/>
        </p:nvGrpSpPr>
        <p:grpSpPr>
          <a:xfrm>
            <a:off x="326977" y="917244"/>
            <a:ext cx="1811925" cy="394721"/>
            <a:chOff x="287221" y="917244"/>
            <a:chExt cx="2130486" cy="500394"/>
          </a:xfrm>
        </p:grpSpPr>
        <p:sp>
          <p:nvSpPr>
            <p:cNvPr id="9" name="Rectángulo redondeado 8">
              <a:extLst>
                <a:ext uri="{FF2B5EF4-FFF2-40B4-BE49-F238E27FC236}">
                  <a16:creationId xmlns:a16="http://schemas.microsoft.com/office/drawing/2014/main" id="{88BDE4A0-CD1B-1640-9397-59B785EA1087}"/>
                </a:ext>
              </a:extLst>
            </p:cNvPr>
            <p:cNvSpPr/>
            <p:nvPr/>
          </p:nvSpPr>
          <p:spPr>
            <a:xfrm>
              <a:off x="503238" y="917244"/>
              <a:ext cx="1914469" cy="500394"/>
            </a:xfrm>
            <a:prstGeom prst="roundRect">
              <a:avLst>
                <a:gd name="adj" fmla="val 24841"/>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350" indent="-1588" algn="ctr">
                <a:spcAft>
                  <a:spcPts val="600"/>
                </a:spcAft>
                <a:buClr>
                  <a:schemeClr val="tx1"/>
                </a:buClr>
                <a:buSzPct val="100000"/>
                <a:tabLst>
                  <a:tab pos="569913" algn="l"/>
                </a:tabLst>
              </a:pPr>
              <a:r>
                <a:rPr lang="en-US" sz="1400" b="1" dirty="0">
                  <a:solidFill>
                    <a:schemeClr val="lt1"/>
                  </a:solidFill>
                  <a:latin typeface="Calibri" charset="0"/>
                  <a:cs typeface="Calibri" charset="0"/>
                </a:rPr>
                <a:t>ALMACENAJE</a:t>
              </a:r>
            </a:p>
          </p:txBody>
        </p:sp>
        <p:grpSp>
          <p:nvGrpSpPr>
            <p:cNvPr id="12" name="Agrupar 14">
              <a:extLst>
                <a:ext uri="{FF2B5EF4-FFF2-40B4-BE49-F238E27FC236}">
                  <a16:creationId xmlns:a16="http://schemas.microsoft.com/office/drawing/2014/main" id="{EFC21453-1DB6-0246-B73F-CC9F3C4941EE}"/>
                </a:ext>
              </a:extLst>
            </p:cNvPr>
            <p:cNvGrpSpPr/>
            <p:nvPr/>
          </p:nvGrpSpPr>
          <p:grpSpPr>
            <a:xfrm>
              <a:off x="287221" y="965530"/>
              <a:ext cx="459474" cy="403823"/>
              <a:chOff x="5892512" y="2805541"/>
              <a:chExt cx="459474" cy="403823"/>
            </a:xfrm>
          </p:grpSpPr>
          <p:sp>
            <p:nvSpPr>
              <p:cNvPr id="13" name="Elipse 12">
                <a:extLst>
                  <a:ext uri="{FF2B5EF4-FFF2-40B4-BE49-F238E27FC236}">
                    <a16:creationId xmlns:a16="http://schemas.microsoft.com/office/drawing/2014/main" id="{AA861BC4-7F5D-2C49-9EA4-1092F8D1AD65}"/>
                  </a:ext>
                </a:extLst>
              </p:cNvPr>
              <p:cNvSpPr/>
              <p:nvPr/>
            </p:nvSpPr>
            <p:spPr>
              <a:xfrm>
                <a:off x="5956277" y="2824919"/>
                <a:ext cx="395709" cy="376075"/>
              </a:xfrm>
              <a:prstGeom prst="ellipse">
                <a:avLst/>
              </a:prstGeom>
              <a:solidFill>
                <a:srgbClr val="C73A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4" name="Elipse 13">
                <a:extLst>
                  <a:ext uri="{FF2B5EF4-FFF2-40B4-BE49-F238E27FC236}">
                    <a16:creationId xmlns:a16="http://schemas.microsoft.com/office/drawing/2014/main" id="{E94D865B-557A-2148-8263-1D8E10212DCC}"/>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5" name="Triángulo 14">
                <a:extLst>
                  <a:ext uri="{FF2B5EF4-FFF2-40B4-BE49-F238E27FC236}">
                    <a16:creationId xmlns:a16="http://schemas.microsoft.com/office/drawing/2014/main" id="{0A4EF503-F323-FA45-991B-38F727D02F11}"/>
                  </a:ext>
                </a:extLst>
              </p:cNvPr>
              <p:cNvSpPr/>
              <p:nvPr/>
            </p:nvSpPr>
            <p:spPr>
              <a:xfrm rot="5400000">
                <a:off x="6076285" y="2946262"/>
                <a:ext cx="186870" cy="122381"/>
              </a:xfrm>
              <a:prstGeom prst="triangle">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grpSp>
      </p:grpSp>
      <p:pic>
        <p:nvPicPr>
          <p:cNvPr id="16" name="Imagen 15">
            <a:extLst>
              <a:ext uri="{FF2B5EF4-FFF2-40B4-BE49-F238E27FC236}">
                <a16:creationId xmlns:a16="http://schemas.microsoft.com/office/drawing/2014/main" id="{955116DB-A5AE-8845-B897-BC3FE1227C7C}"/>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4751388" y="909713"/>
            <a:ext cx="3924300" cy="3702043"/>
          </a:xfrm>
          <a:prstGeom prst="rect">
            <a:avLst/>
          </a:prstGeom>
        </p:spPr>
      </p:pic>
      <p:sp>
        <p:nvSpPr>
          <p:cNvPr id="17" name="Rectángulo redondeado 16">
            <a:extLst>
              <a:ext uri="{FF2B5EF4-FFF2-40B4-BE49-F238E27FC236}">
                <a16:creationId xmlns:a16="http://schemas.microsoft.com/office/drawing/2014/main" id="{4DBF68D9-5C9A-A44C-91A5-5AECDA072AF1}"/>
              </a:ext>
            </a:extLst>
          </p:cNvPr>
          <p:cNvSpPr/>
          <p:nvPr/>
        </p:nvSpPr>
        <p:spPr>
          <a:xfrm>
            <a:off x="4751388" y="4683318"/>
            <a:ext cx="3924300" cy="550670"/>
          </a:xfrm>
          <a:prstGeom prst="roundRect">
            <a:avLst>
              <a:gd name="adj" fmla="val 14874"/>
            </a:avLst>
          </a:prstGeom>
          <a:solidFill>
            <a:srgbClr val="FBC8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hangingPunct="1"/>
            <a:r>
              <a:rPr lang="es-PE" altLang="es-PE" sz="1500" b="1" dirty="0">
                <a:solidFill>
                  <a:srgbClr val="EE4639"/>
                </a:solidFill>
                <a:latin typeface="+mj-lt"/>
              </a:rPr>
              <a:t>Silos para granos</a:t>
            </a:r>
            <a:endParaRPr lang="es-ES" altLang="es-PE" sz="1500" b="1" dirty="0">
              <a:solidFill>
                <a:srgbClr val="EE4639"/>
              </a:solidFill>
              <a:latin typeface="+mj-lt"/>
            </a:endParaRPr>
          </a:p>
        </p:txBody>
      </p:sp>
    </p:spTree>
    <p:extLst>
      <p:ext uri="{BB962C8B-B14F-4D97-AF65-F5344CB8AC3E}">
        <p14:creationId xmlns:p14="http://schemas.microsoft.com/office/powerpoint/2010/main" val="3848474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p:nvPr/>
        </p:nvSpPr>
        <p:spPr>
          <a:xfrm>
            <a:off x="503237" y="1489075"/>
            <a:ext cx="3889376" cy="2462213"/>
          </a:xfrm>
          <a:prstGeom prst="rect">
            <a:avLst/>
          </a:prstGeom>
        </p:spPr>
        <p:txBody>
          <a:bodyPr vert="horz" wrap="square" lIns="0" tIns="0" rIns="0" bIns="0" rtlCol="0">
            <a:spAutoFit/>
          </a:bodyPr>
          <a:lstStyle/>
          <a:p>
            <a:pPr marL="180000" indent="-168275">
              <a:buClr>
                <a:schemeClr val="tx1"/>
              </a:buClr>
              <a:buSzPct val="100000"/>
              <a:buFont typeface="Arial"/>
              <a:buChar char="•"/>
              <a:tabLst>
                <a:tab pos="121285" algn="l"/>
              </a:tabLst>
            </a:pPr>
            <a:r>
              <a:rPr lang="es-ES_tradnl" sz="1600" spc="-10" dirty="0">
                <a:cs typeface="Source Sans Pro"/>
              </a:rPr>
              <a:t>Este servicio se subdivide en dos procesos:</a:t>
            </a:r>
          </a:p>
          <a:p>
            <a:pPr marL="357188" lvl="1" indent="-174625">
              <a:buClr>
                <a:srgbClr val="EE4639"/>
              </a:buClr>
              <a:buSzPct val="100000"/>
              <a:buFont typeface="Arial"/>
              <a:buChar char="•"/>
              <a:tabLst>
                <a:tab pos="120650" algn="l"/>
              </a:tabLst>
            </a:pPr>
            <a:r>
              <a:rPr lang="es-ES_tradnl" sz="1600" spc="-10" dirty="0">
                <a:solidFill>
                  <a:srgbClr val="EE4639"/>
                </a:solidFill>
                <a:cs typeface="Source Sans Pro"/>
              </a:rPr>
              <a:t>Distribución</a:t>
            </a:r>
            <a:r>
              <a:rPr lang="es-ES_tradnl" sz="1600" spc="-10" dirty="0">
                <a:cs typeface="Source Sans Pro"/>
              </a:rPr>
              <a:t> se encarga de la entrega de mercaderías partiendo de un despacho a varios puntos. </a:t>
            </a:r>
          </a:p>
          <a:p>
            <a:pPr marL="357188" lvl="1" indent="-174625">
              <a:buClr>
                <a:srgbClr val="EE4639"/>
              </a:buClr>
              <a:buSzPct val="100000"/>
              <a:buFont typeface="Arial"/>
              <a:buChar char="•"/>
              <a:tabLst>
                <a:tab pos="120650" algn="l"/>
              </a:tabLst>
            </a:pPr>
            <a:r>
              <a:rPr lang="es-ES_tradnl" sz="1600" spc="-10" dirty="0">
                <a:solidFill>
                  <a:srgbClr val="EE4639"/>
                </a:solidFill>
                <a:cs typeface="Source Sans Pro"/>
              </a:rPr>
              <a:t>Traslados</a:t>
            </a:r>
            <a:r>
              <a:rPr lang="es-ES_tradnl" sz="1600" spc="-10" dirty="0">
                <a:solidFill>
                  <a:srgbClr val="FF0000"/>
                </a:solidFill>
                <a:cs typeface="Source Sans Pro"/>
              </a:rPr>
              <a:t> </a:t>
            </a:r>
            <a:r>
              <a:rPr lang="es-ES_tradnl" sz="1600" spc="-10" dirty="0">
                <a:cs typeface="Source Sans Pro"/>
              </a:rPr>
              <a:t>se encarga del transporte de mercaderías de un punto a otro. </a:t>
            </a:r>
          </a:p>
          <a:p>
            <a:pPr marL="180000" indent="-168275">
              <a:buClr>
                <a:schemeClr val="tx1"/>
              </a:buClr>
              <a:buSzPct val="100000"/>
              <a:buFont typeface="Arial"/>
              <a:buChar char="•"/>
              <a:tabLst>
                <a:tab pos="121285" algn="l"/>
              </a:tabLst>
            </a:pPr>
            <a:endParaRPr lang="es-ES_tradnl" sz="1600" spc="-10" dirty="0">
              <a:cs typeface="Source Sans Pro"/>
            </a:endParaRPr>
          </a:p>
          <a:p>
            <a:pPr marL="180000" indent="-168275">
              <a:buClr>
                <a:schemeClr val="tx1"/>
              </a:buClr>
              <a:buSzPct val="100000"/>
              <a:buFont typeface="Arial"/>
              <a:buChar char="•"/>
              <a:tabLst>
                <a:tab pos="121285" algn="l"/>
              </a:tabLst>
            </a:pPr>
            <a:r>
              <a:rPr lang="es-ES_tradnl" sz="1600" spc="-10" dirty="0">
                <a:cs typeface="Source Sans Pro"/>
              </a:rPr>
              <a:t>Estos sistemas se realizan con una flota de vehículos de transporte adecuada para cada sector y modalidad.</a:t>
            </a:r>
          </a:p>
        </p:txBody>
      </p:sp>
      <p:sp>
        <p:nvSpPr>
          <p:cNvPr id="6" name="Rectangle 5">
            <a:extLst>
              <a:ext uri="{FF2B5EF4-FFF2-40B4-BE49-F238E27FC236}">
                <a16:creationId xmlns:a16="http://schemas.microsoft.com/office/drawing/2014/main" id="{F3BDDA72-2191-EF47-944B-8ECC04F77DF2}"/>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FUNCIONES DE LOS OPERADORES LOGÍSTICOS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grpSp>
        <p:nvGrpSpPr>
          <p:cNvPr id="8" name="Grupo 7">
            <a:extLst>
              <a:ext uri="{FF2B5EF4-FFF2-40B4-BE49-F238E27FC236}">
                <a16:creationId xmlns:a16="http://schemas.microsoft.com/office/drawing/2014/main" id="{88A159EE-C7B1-BF4D-9187-1BE2B676DA72}"/>
              </a:ext>
            </a:extLst>
          </p:cNvPr>
          <p:cNvGrpSpPr/>
          <p:nvPr/>
        </p:nvGrpSpPr>
        <p:grpSpPr>
          <a:xfrm>
            <a:off x="326977" y="917244"/>
            <a:ext cx="1811925" cy="394721"/>
            <a:chOff x="287221" y="917244"/>
            <a:chExt cx="2130486" cy="500394"/>
          </a:xfrm>
        </p:grpSpPr>
        <p:sp>
          <p:nvSpPr>
            <p:cNvPr id="11" name="Rectángulo redondeado 10">
              <a:extLst>
                <a:ext uri="{FF2B5EF4-FFF2-40B4-BE49-F238E27FC236}">
                  <a16:creationId xmlns:a16="http://schemas.microsoft.com/office/drawing/2014/main" id="{A1487347-DC83-B446-80F4-24D432E332EE}"/>
                </a:ext>
              </a:extLst>
            </p:cNvPr>
            <p:cNvSpPr/>
            <p:nvPr/>
          </p:nvSpPr>
          <p:spPr>
            <a:xfrm>
              <a:off x="503238" y="917244"/>
              <a:ext cx="1914469" cy="500394"/>
            </a:xfrm>
            <a:prstGeom prst="roundRect">
              <a:avLst>
                <a:gd name="adj" fmla="val 24841"/>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350" indent="-1588" algn="ctr">
                <a:spcAft>
                  <a:spcPts val="600"/>
                </a:spcAft>
                <a:buClr>
                  <a:schemeClr val="tx1"/>
                </a:buClr>
                <a:buSzPct val="100000"/>
                <a:tabLst>
                  <a:tab pos="569913" algn="l"/>
                </a:tabLst>
              </a:pPr>
              <a:r>
                <a:rPr lang="en-US" sz="1400" b="1" dirty="0">
                  <a:solidFill>
                    <a:schemeClr val="lt1"/>
                  </a:solidFill>
                  <a:latin typeface="Calibri" charset="0"/>
                  <a:cs typeface="Calibri" charset="0"/>
                </a:rPr>
                <a:t>TRANSPORTE</a:t>
              </a:r>
            </a:p>
          </p:txBody>
        </p:sp>
        <p:grpSp>
          <p:nvGrpSpPr>
            <p:cNvPr id="12" name="Agrupar 14">
              <a:extLst>
                <a:ext uri="{FF2B5EF4-FFF2-40B4-BE49-F238E27FC236}">
                  <a16:creationId xmlns:a16="http://schemas.microsoft.com/office/drawing/2014/main" id="{79D92D26-365F-BA45-9F99-889706F2E3D3}"/>
                </a:ext>
              </a:extLst>
            </p:cNvPr>
            <p:cNvGrpSpPr/>
            <p:nvPr/>
          </p:nvGrpSpPr>
          <p:grpSpPr>
            <a:xfrm>
              <a:off x="287221" y="965530"/>
              <a:ext cx="459474" cy="403823"/>
              <a:chOff x="5892512" y="2805541"/>
              <a:chExt cx="459474" cy="403823"/>
            </a:xfrm>
          </p:grpSpPr>
          <p:sp>
            <p:nvSpPr>
              <p:cNvPr id="13" name="Elipse 12">
                <a:extLst>
                  <a:ext uri="{FF2B5EF4-FFF2-40B4-BE49-F238E27FC236}">
                    <a16:creationId xmlns:a16="http://schemas.microsoft.com/office/drawing/2014/main" id="{F6884F66-B3A9-5847-B247-7AD041F26567}"/>
                  </a:ext>
                </a:extLst>
              </p:cNvPr>
              <p:cNvSpPr/>
              <p:nvPr/>
            </p:nvSpPr>
            <p:spPr>
              <a:xfrm>
                <a:off x="5956277" y="2824919"/>
                <a:ext cx="395709" cy="376075"/>
              </a:xfrm>
              <a:prstGeom prst="ellipse">
                <a:avLst/>
              </a:prstGeom>
              <a:solidFill>
                <a:srgbClr val="C73A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4" name="Elipse 13">
                <a:extLst>
                  <a:ext uri="{FF2B5EF4-FFF2-40B4-BE49-F238E27FC236}">
                    <a16:creationId xmlns:a16="http://schemas.microsoft.com/office/drawing/2014/main" id="{465BA232-85E9-854F-8CF4-DC992B16231E}"/>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5" name="Triángulo 14">
                <a:extLst>
                  <a:ext uri="{FF2B5EF4-FFF2-40B4-BE49-F238E27FC236}">
                    <a16:creationId xmlns:a16="http://schemas.microsoft.com/office/drawing/2014/main" id="{C92B01E1-EFA8-2042-A19B-0AA1E083D61F}"/>
                  </a:ext>
                </a:extLst>
              </p:cNvPr>
              <p:cNvSpPr/>
              <p:nvPr/>
            </p:nvSpPr>
            <p:spPr>
              <a:xfrm rot="5400000">
                <a:off x="6076285" y="2946262"/>
                <a:ext cx="186870" cy="122381"/>
              </a:xfrm>
              <a:prstGeom prst="triangle">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grpSp>
      </p:grpSp>
      <p:pic>
        <p:nvPicPr>
          <p:cNvPr id="4" name="Imagen 3">
            <a:extLst>
              <a:ext uri="{FF2B5EF4-FFF2-40B4-BE49-F238E27FC236}">
                <a16:creationId xmlns:a16="http://schemas.microsoft.com/office/drawing/2014/main" id="{1A56A281-A9F7-6E4B-8ED6-425E05FB3FDF}"/>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4751388" y="917244"/>
            <a:ext cx="3924300" cy="2716502"/>
          </a:xfrm>
          <a:prstGeom prst="rect">
            <a:avLst/>
          </a:prstGeom>
        </p:spPr>
      </p:pic>
      <p:sp>
        <p:nvSpPr>
          <p:cNvPr id="16" name="Rectángulo redondeado 15">
            <a:extLst>
              <a:ext uri="{FF2B5EF4-FFF2-40B4-BE49-F238E27FC236}">
                <a16:creationId xmlns:a16="http://schemas.microsoft.com/office/drawing/2014/main" id="{B51FD5FD-AC28-194E-BF07-59F0A64D76DB}"/>
              </a:ext>
            </a:extLst>
          </p:cNvPr>
          <p:cNvSpPr/>
          <p:nvPr/>
        </p:nvSpPr>
        <p:spPr>
          <a:xfrm>
            <a:off x="4751388" y="3715708"/>
            <a:ext cx="3924300" cy="550670"/>
          </a:xfrm>
          <a:prstGeom prst="roundRect">
            <a:avLst>
              <a:gd name="adj" fmla="val 14874"/>
            </a:avLst>
          </a:prstGeom>
          <a:solidFill>
            <a:srgbClr val="FBC8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hangingPunct="1"/>
            <a:r>
              <a:rPr lang="es-PE" altLang="es-PE" sz="1500" b="1" dirty="0">
                <a:solidFill>
                  <a:srgbClr val="EE4639"/>
                </a:solidFill>
                <a:latin typeface="+mj-lt"/>
              </a:rPr>
              <a:t>Camión frigorífico para</a:t>
            </a:r>
            <a:br>
              <a:rPr lang="es-PE" altLang="es-PE" sz="1500" b="1" dirty="0">
                <a:solidFill>
                  <a:srgbClr val="EE4639"/>
                </a:solidFill>
                <a:latin typeface="+mj-lt"/>
              </a:rPr>
            </a:br>
            <a:r>
              <a:rPr lang="es-PE" altLang="es-PE" sz="1500" b="1" dirty="0">
                <a:solidFill>
                  <a:srgbClr val="EE4639"/>
                </a:solidFill>
                <a:latin typeface="+mj-lt"/>
              </a:rPr>
              <a:t>transporte de carne</a:t>
            </a:r>
          </a:p>
        </p:txBody>
      </p:sp>
    </p:spTree>
    <p:extLst>
      <p:ext uri="{BB962C8B-B14F-4D97-AF65-F5344CB8AC3E}">
        <p14:creationId xmlns:p14="http://schemas.microsoft.com/office/powerpoint/2010/main" val="6901124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p:nvPr/>
        </p:nvSpPr>
        <p:spPr>
          <a:xfrm>
            <a:off x="503237" y="1489075"/>
            <a:ext cx="3889375" cy="1969770"/>
          </a:xfrm>
          <a:prstGeom prst="rect">
            <a:avLst/>
          </a:prstGeom>
        </p:spPr>
        <p:txBody>
          <a:bodyPr vert="horz" wrap="square" lIns="0" tIns="0" rIns="0" bIns="0" rtlCol="0">
            <a:spAutoFit/>
          </a:bodyPr>
          <a:lstStyle/>
          <a:p>
            <a:pPr marL="180000" indent="-168275">
              <a:buClr>
                <a:schemeClr val="tx1"/>
              </a:buClr>
              <a:buSzPct val="100000"/>
              <a:buFont typeface="Arial"/>
              <a:buChar char="•"/>
              <a:tabLst>
                <a:tab pos="121285" algn="l"/>
              </a:tabLst>
            </a:pPr>
            <a:r>
              <a:rPr lang="es-ES_tradnl" sz="1600" spc="-10" dirty="0">
                <a:cs typeface="Source Sans Pro"/>
              </a:rPr>
              <a:t>Organización, administración, digitalización y custodia de todo tipo de información y medios magnéticos. </a:t>
            </a:r>
          </a:p>
          <a:p>
            <a:pPr marL="180000" indent="-168275">
              <a:buClr>
                <a:schemeClr val="tx1"/>
              </a:buClr>
              <a:buSzPct val="100000"/>
              <a:buFont typeface="Arial"/>
              <a:buChar char="•"/>
              <a:tabLst>
                <a:tab pos="121285" algn="l"/>
              </a:tabLst>
            </a:pPr>
            <a:endParaRPr lang="es-ES_tradnl" sz="1600" spc="-10" dirty="0">
              <a:cs typeface="Source Sans Pro"/>
            </a:endParaRPr>
          </a:p>
          <a:p>
            <a:pPr marL="180000" indent="-168275">
              <a:buClr>
                <a:schemeClr val="tx1"/>
              </a:buClr>
              <a:buSzPct val="100000"/>
              <a:buFont typeface="Arial"/>
              <a:buChar char="•"/>
              <a:tabLst>
                <a:tab pos="121285" algn="l"/>
              </a:tabLst>
            </a:pPr>
            <a:r>
              <a:rPr lang="es-ES_tradnl" sz="1600" spc="-10" dirty="0">
                <a:cs typeface="Source Sans Pro"/>
              </a:rPr>
              <a:t>Permiten un significativo ahorro de recursos físicos, tecnológicos, de personal aumentando la eficiencia y productividad de la empresa.</a:t>
            </a:r>
          </a:p>
        </p:txBody>
      </p:sp>
      <p:sp>
        <p:nvSpPr>
          <p:cNvPr id="6" name="Rectangle 5">
            <a:extLst>
              <a:ext uri="{FF2B5EF4-FFF2-40B4-BE49-F238E27FC236}">
                <a16:creationId xmlns:a16="http://schemas.microsoft.com/office/drawing/2014/main" id="{C763F802-05B0-564F-A1A3-7F950F0ADCCD}"/>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FUNCIONES DE LOS OPERADORES LOGÍSTICOS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grpSp>
        <p:nvGrpSpPr>
          <p:cNvPr id="8" name="Grupo 7">
            <a:extLst>
              <a:ext uri="{FF2B5EF4-FFF2-40B4-BE49-F238E27FC236}">
                <a16:creationId xmlns:a16="http://schemas.microsoft.com/office/drawing/2014/main" id="{5E42CABB-2DED-8A48-AA56-63CDB0191622}"/>
              </a:ext>
            </a:extLst>
          </p:cNvPr>
          <p:cNvGrpSpPr/>
          <p:nvPr/>
        </p:nvGrpSpPr>
        <p:grpSpPr>
          <a:xfrm>
            <a:off x="326977" y="917244"/>
            <a:ext cx="2742226" cy="394721"/>
            <a:chOff x="287221" y="917244"/>
            <a:chExt cx="3224346" cy="500394"/>
          </a:xfrm>
        </p:grpSpPr>
        <p:sp>
          <p:nvSpPr>
            <p:cNvPr id="9" name="Rectángulo redondeado 8">
              <a:extLst>
                <a:ext uri="{FF2B5EF4-FFF2-40B4-BE49-F238E27FC236}">
                  <a16:creationId xmlns:a16="http://schemas.microsoft.com/office/drawing/2014/main" id="{939683DE-9311-AD4F-A744-93607B4653D7}"/>
                </a:ext>
              </a:extLst>
            </p:cNvPr>
            <p:cNvSpPr/>
            <p:nvPr/>
          </p:nvSpPr>
          <p:spPr>
            <a:xfrm>
              <a:off x="503237" y="917244"/>
              <a:ext cx="3008330" cy="500394"/>
            </a:xfrm>
            <a:prstGeom prst="roundRect">
              <a:avLst>
                <a:gd name="adj" fmla="val 24841"/>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350" indent="-1588" algn="ctr">
                <a:spcAft>
                  <a:spcPts val="600"/>
                </a:spcAft>
                <a:buClr>
                  <a:schemeClr val="tx1"/>
                </a:buClr>
                <a:buSzPct val="100000"/>
                <a:tabLst>
                  <a:tab pos="569913" algn="l"/>
                </a:tabLst>
              </a:pPr>
              <a:r>
                <a:rPr lang="en-US" sz="1300" b="1" dirty="0">
                  <a:solidFill>
                    <a:schemeClr val="lt1"/>
                  </a:solidFill>
                  <a:latin typeface="Calibri" charset="0"/>
                  <a:cs typeface="Calibri" charset="0"/>
                </a:rPr>
                <a:t>ARCHIVO DE INFORMACIÓN</a:t>
              </a:r>
            </a:p>
          </p:txBody>
        </p:sp>
        <p:grpSp>
          <p:nvGrpSpPr>
            <p:cNvPr id="12" name="Agrupar 14">
              <a:extLst>
                <a:ext uri="{FF2B5EF4-FFF2-40B4-BE49-F238E27FC236}">
                  <a16:creationId xmlns:a16="http://schemas.microsoft.com/office/drawing/2014/main" id="{DCBE9D2A-29D6-2145-89FA-C7F3177ADD46}"/>
                </a:ext>
              </a:extLst>
            </p:cNvPr>
            <p:cNvGrpSpPr/>
            <p:nvPr/>
          </p:nvGrpSpPr>
          <p:grpSpPr>
            <a:xfrm>
              <a:off x="287221" y="965530"/>
              <a:ext cx="459474" cy="403823"/>
              <a:chOff x="5892512" y="2805541"/>
              <a:chExt cx="459474" cy="403823"/>
            </a:xfrm>
          </p:grpSpPr>
          <p:sp>
            <p:nvSpPr>
              <p:cNvPr id="13" name="Elipse 12">
                <a:extLst>
                  <a:ext uri="{FF2B5EF4-FFF2-40B4-BE49-F238E27FC236}">
                    <a16:creationId xmlns:a16="http://schemas.microsoft.com/office/drawing/2014/main" id="{AA428EE9-0447-B145-83E9-40D18A450732}"/>
                  </a:ext>
                </a:extLst>
              </p:cNvPr>
              <p:cNvSpPr/>
              <p:nvPr/>
            </p:nvSpPr>
            <p:spPr>
              <a:xfrm>
                <a:off x="5956277" y="2824919"/>
                <a:ext cx="395709" cy="376075"/>
              </a:xfrm>
              <a:prstGeom prst="ellipse">
                <a:avLst/>
              </a:prstGeom>
              <a:solidFill>
                <a:srgbClr val="C73A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4" name="Elipse 13">
                <a:extLst>
                  <a:ext uri="{FF2B5EF4-FFF2-40B4-BE49-F238E27FC236}">
                    <a16:creationId xmlns:a16="http://schemas.microsoft.com/office/drawing/2014/main" id="{270E1CE2-747E-6A4C-8CA8-C2E07C243756}"/>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5" name="Triángulo 14">
                <a:extLst>
                  <a:ext uri="{FF2B5EF4-FFF2-40B4-BE49-F238E27FC236}">
                    <a16:creationId xmlns:a16="http://schemas.microsoft.com/office/drawing/2014/main" id="{D60330F1-353A-994B-A5B8-54F4902044EF}"/>
                  </a:ext>
                </a:extLst>
              </p:cNvPr>
              <p:cNvSpPr/>
              <p:nvPr/>
            </p:nvSpPr>
            <p:spPr>
              <a:xfrm rot="5400000">
                <a:off x="6076285" y="2946262"/>
                <a:ext cx="186870" cy="122381"/>
              </a:xfrm>
              <a:prstGeom prst="triangle">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grpSp>
      </p:grpSp>
      <p:pic>
        <p:nvPicPr>
          <p:cNvPr id="4" name="Imagen 3">
            <a:extLst>
              <a:ext uri="{FF2B5EF4-FFF2-40B4-BE49-F238E27FC236}">
                <a16:creationId xmlns:a16="http://schemas.microsoft.com/office/drawing/2014/main" id="{6E6763BA-D63D-874C-810C-A80B3771D661}"/>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b="3726"/>
          <a:stretch/>
        </p:blipFill>
        <p:spPr>
          <a:xfrm>
            <a:off x="4751389" y="912813"/>
            <a:ext cx="3924300" cy="3659188"/>
          </a:xfrm>
          <a:prstGeom prst="rect">
            <a:avLst/>
          </a:prstGeom>
        </p:spPr>
      </p:pic>
      <p:sp>
        <p:nvSpPr>
          <p:cNvPr id="16" name="Rectángulo redondeado 15">
            <a:extLst>
              <a:ext uri="{FF2B5EF4-FFF2-40B4-BE49-F238E27FC236}">
                <a16:creationId xmlns:a16="http://schemas.microsoft.com/office/drawing/2014/main" id="{2BAA9C75-30D5-6A49-BA10-D5787DC54CE6}"/>
              </a:ext>
            </a:extLst>
          </p:cNvPr>
          <p:cNvSpPr/>
          <p:nvPr/>
        </p:nvSpPr>
        <p:spPr>
          <a:xfrm>
            <a:off x="4751388" y="4668367"/>
            <a:ext cx="3924300" cy="550670"/>
          </a:xfrm>
          <a:prstGeom prst="roundRect">
            <a:avLst>
              <a:gd name="adj" fmla="val 14874"/>
            </a:avLst>
          </a:prstGeom>
          <a:solidFill>
            <a:srgbClr val="FBC8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hangingPunct="1"/>
            <a:r>
              <a:rPr lang="es-PE" altLang="es-PE" sz="1500" b="1" dirty="0">
                <a:solidFill>
                  <a:srgbClr val="EE4639"/>
                </a:solidFill>
                <a:latin typeface="+mj-lt"/>
              </a:rPr>
              <a:t>Digitalización de documentos</a:t>
            </a:r>
          </a:p>
        </p:txBody>
      </p:sp>
    </p:spTree>
    <p:extLst>
      <p:ext uri="{BB962C8B-B14F-4D97-AF65-F5344CB8AC3E}">
        <p14:creationId xmlns:p14="http://schemas.microsoft.com/office/powerpoint/2010/main" val="6562485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p:nvPr/>
        </p:nvSpPr>
        <p:spPr>
          <a:xfrm>
            <a:off x="503237" y="1489075"/>
            <a:ext cx="7877438" cy="2215991"/>
          </a:xfrm>
          <a:prstGeom prst="rect">
            <a:avLst/>
          </a:prstGeom>
        </p:spPr>
        <p:txBody>
          <a:bodyPr vert="horz" wrap="square" lIns="0" tIns="0" rIns="0" bIns="0" rtlCol="0">
            <a:spAutoFit/>
          </a:bodyPr>
          <a:lstStyle/>
          <a:p>
            <a:pPr marL="180000" indent="-168275">
              <a:buClr>
                <a:schemeClr val="tx1"/>
              </a:buClr>
              <a:buSzPct val="100000"/>
              <a:buFont typeface="Arial"/>
              <a:buChar char="•"/>
              <a:tabLst>
                <a:tab pos="121285" algn="l"/>
              </a:tabLst>
            </a:pPr>
            <a:r>
              <a:rPr lang="es-ES_tradnl" sz="1600" dirty="0">
                <a:cs typeface="Source Sans Pro"/>
              </a:rPr>
              <a:t>Documento que acredita la propiedad de las mercaderías almacenadas en garantía, permitiendo la transferencia de la propiedad mediante su endoso.</a:t>
            </a:r>
          </a:p>
          <a:p>
            <a:pPr marL="180000" indent="-168275">
              <a:buClr>
                <a:schemeClr val="tx1"/>
              </a:buClr>
              <a:buSzPct val="100000"/>
              <a:buFont typeface="Arial"/>
              <a:buChar char="•"/>
              <a:tabLst>
                <a:tab pos="121285" algn="l"/>
              </a:tabLst>
            </a:pPr>
            <a:r>
              <a:rPr lang="es-ES_tradnl" sz="1600" dirty="0">
                <a:cs typeface="Source Sans Pro"/>
              </a:rPr>
              <a:t>El CD es utilizado como garantía de operaciones en la Bolsa de Productos de Lima.</a:t>
            </a:r>
          </a:p>
          <a:p>
            <a:pPr marL="180000" indent="-168275">
              <a:buClr>
                <a:schemeClr val="tx1"/>
              </a:buClr>
              <a:buSzPct val="100000"/>
              <a:buFont typeface="Arial"/>
              <a:buChar char="•"/>
              <a:tabLst>
                <a:tab pos="121285" algn="l"/>
              </a:tabLst>
            </a:pPr>
            <a:endParaRPr lang="es-ES_tradnl" sz="1600" dirty="0">
              <a:cs typeface="Source Sans Pro"/>
            </a:endParaRPr>
          </a:p>
          <a:p>
            <a:pPr marL="11725">
              <a:buClr>
                <a:schemeClr val="tx1"/>
              </a:buClr>
              <a:buSzPct val="100000"/>
              <a:tabLst>
                <a:tab pos="121285" algn="l"/>
              </a:tabLst>
            </a:pPr>
            <a:r>
              <a:rPr lang="es-ES_tradnl" sz="1600" b="1" dirty="0">
                <a:solidFill>
                  <a:srgbClr val="EE4639"/>
                </a:solidFill>
                <a:cs typeface="Source Sans Pro"/>
              </a:rPr>
              <a:t>Ventajas del Certificado de Depósito</a:t>
            </a:r>
          </a:p>
          <a:p>
            <a:pPr marL="180000" indent="-168275">
              <a:buClr>
                <a:srgbClr val="EE4639"/>
              </a:buClr>
              <a:buSzPct val="100000"/>
              <a:buFont typeface="Arial"/>
              <a:buChar char="•"/>
              <a:tabLst>
                <a:tab pos="121285" algn="l"/>
              </a:tabLst>
            </a:pPr>
            <a:r>
              <a:rPr lang="es-ES_tradnl" sz="1600" dirty="0">
                <a:cs typeface="Source Sans Pro"/>
              </a:rPr>
              <a:t>Las empresas pueden asegurarse el aprovisionamiento de su mercadería sin afectar su caja e igualmente los proveedores aseguran su venta futura. </a:t>
            </a:r>
          </a:p>
          <a:p>
            <a:pPr marL="180000" indent="-168275">
              <a:buClr>
                <a:srgbClr val="EE4639"/>
              </a:buClr>
              <a:buSzPct val="100000"/>
              <a:buFont typeface="Arial"/>
              <a:buChar char="•"/>
              <a:tabLst>
                <a:tab pos="121285" algn="l"/>
              </a:tabLst>
            </a:pPr>
            <a:r>
              <a:rPr lang="es-ES_tradnl" sz="1600" dirty="0">
                <a:cs typeface="Source Sans Pro"/>
              </a:rPr>
              <a:t>Desintermediación financiera. </a:t>
            </a:r>
          </a:p>
          <a:p>
            <a:pPr marL="180000" indent="-168275">
              <a:buClr>
                <a:srgbClr val="EE4639"/>
              </a:buClr>
              <a:buSzPct val="100000"/>
              <a:buFont typeface="Arial"/>
              <a:buChar char="•"/>
              <a:tabLst>
                <a:tab pos="121285" algn="l"/>
              </a:tabLst>
            </a:pPr>
            <a:r>
              <a:rPr lang="es-ES_tradnl" sz="1600" dirty="0">
                <a:cs typeface="Source Sans Pro"/>
              </a:rPr>
              <a:t>Acceso a mercados transparentes como la Bolsa de Productos.</a:t>
            </a:r>
          </a:p>
        </p:txBody>
      </p:sp>
      <p:sp>
        <p:nvSpPr>
          <p:cNvPr id="4" name="Rectangle 5">
            <a:extLst>
              <a:ext uri="{FF2B5EF4-FFF2-40B4-BE49-F238E27FC236}">
                <a16:creationId xmlns:a16="http://schemas.microsoft.com/office/drawing/2014/main" id="{F1F8A11A-B0F8-5544-B01E-8B458CDE3CD7}"/>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FUNCIONES DE LOS OPERADORES LOGÍSTICOS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grpSp>
        <p:nvGrpSpPr>
          <p:cNvPr id="5" name="Grupo 4">
            <a:extLst>
              <a:ext uri="{FF2B5EF4-FFF2-40B4-BE49-F238E27FC236}">
                <a16:creationId xmlns:a16="http://schemas.microsoft.com/office/drawing/2014/main" id="{0BEB06FD-A09F-4540-8349-7052550D17F7}"/>
              </a:ext>
            </a:extLst>
          </p:cNvPr>
          <p:cNvGrpSpPr/>
          <p:nvPr/>
        </p:nvGrpSpPr>
        <p:grpSpPr>
          <a:xfrm>
            <a:off x="326977" y="917244"/>
            <a:ext cx="3092084" cy="394721"/>
            <a:chOff x="287221" y="917244"/>
            <a:chExt cx="3635714" cy="500394"/>
          </a:xfrm>
        </p:grpSpPr>
        <p:sp>
          <p:nvSpPr>
            <p:cNvPr id="6" name="Rectángulo redondeado 5">
              <a:extLst>
                <a:ext uri="{FF2B5EF4-FFF2-40B4-BE49-F238E27FC236}">
                  <a16:creationId xmlns:a16="http://schemas.microsoft.com/office/drawing/2014/main" id="{C532365B-583F-4146-92F0-3F498998C570}"/>
                </a:ext>
              </a:extLst>
            </p:cNvPr>
            <p:cNvSpPr/>
            <p:nvPr/>
          </p:nvSpPr>
          <p:spPr>
            <a:xfrm>
              <a:off x="503237" y="917244"/>
              <a:ext cx="3419698" cy="500394"/>
            </a:xfrm>
            <a:prstGeom prst="roundRect">
              <a:avLst>
                <a:gd name="adj" fmla="val 24841"/>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350" indent="-1588" algn="ctr">
                <a:spcAft>
                  <a:spcPts val="600"/>
                </a:spcAft>
                <a:buClr>
                  <a:schemeClr val="tx1"/>
                </a:buClr>
                <a:buSzPct val="100000"/>
                <a:tabLst>
                  <a:tab pos="569913" algn="l"/>
                </a:tabLst>
              </a:pPr>
              <a:r>
                <a:rPr lang="en-US" sz="1300" b="1" dirty="0">
                  <a:solidFill>
                    <a:schemeClr val="lt1"/>
                  </a:solidFill>
                  <a:latin typeface="Calibri" charset="0"/>
                  <a:cs typeface="Calibri" charset="0"/>
                </a:rPr>
                <a:t>CERTIFICADOS DE DEPÓSITO (CD)</a:t>
              </a:r>
            </a:p>
          </p:txBody>
        </p:sp>
        <p:grpSp>
          <p:nvGrpSpPr>
            <p:cNvPr id="8" name="Agrupar 14">
              <a:extLst>
                <a:ext uri="{FF2B5EF4-FFF2-40B4-BE49-F238E27FC236}">
                  <a16:creationId xmlns:a16="http://schemas.microsoft.com/office/drawing/2014/main" id="{933CDA10-6654-354A-9464-768D7DDEE4FF}"/>
                </a:ext>
              </a:extLst>
            </p:cNvPr>
            <p:cNvGrpSpPr/>
            <p:nvPr/>
          </p:nvGrpSpPr>
          <p:grpSpPr>
            <a:xfrm>
              <a:off x="287221" y="965530"/>
              <a:ext cx="459474" cy="403823"/>
              <a:chOff x="5892512" y="2805541"/>
              <a:chExt cx="459474" cy="403823"/>
            </a:xfrm>
          </p:grpSpPr>
          <p:sp>
            <p:nvSpPr>
              <p:cNvPr id="9" name="Elipse 8">
                <a:extLst>
                  <a:ext uri="{FF2B5EF4-FFF2-40B4-BE49-F238E27FC236}">
                    <a16:creationId xmlns:a16="http://schemas.microsoft.com/office/drawing/2014/main" id="{10275B45-1D84-914E-8C1D-2C1E004A05FA}"/>
                  </a:ext>
                </a:extLst>
              </p:cNvPr>
              <p:cNvSpPr/>
              <p:nvPr/>
            </p:nvSpPr>
            <p:spPr>
              <a:xfrm>
                <a:off x="5956277" y="2824919"/>
                <a:ext cx="395709" cy="376075"/>
              </a:xfrm>
              <a:prstGeom prst="ellipse">
                <a:avLst/>
              </a:prstGeom>
              <a:solidFill>
                <a:srgbClr val="C73A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0" name="Elipse 9">
                <a:extLst>
                  <a:ext uri="{FF2B5EF4-FFF2-40B4-BE49-F238E27FC236}">
                    <a16:creationId xmlns:a16="http://schemas.microsoft.com/office/drawing/2014/main" id="{DF3F3005-9FFE-F744-8DFE-8C2706EECD0B}"/>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1" name="Triángulo 10">
                <a:extLst>
                  <a:ext uri="{FF2B5EF4-FFF2-40B4-BE49-F238E27FC236}">
                    <a16:creationId xmlns:a16="http://schemas.microsoft.com/office/drawing/2014/main" id="{229BEEC4-4436-084E-8342-1D8BA2E2B8EF}"/>
                  </a:ext>
                </a:extLst>
              </p:cNvPr>
              <p:cNvSpPr/>
              <p:nvPr/>
            </p:nvSpPr>
            <p:spPr>
              <a:xfrm rot="5400000">
                <a:off x="6076285" y="2946262"/>
                <a:ext cx="186870" cy="122381"/>
              </a:xfrm>
              <a:prstGeom prst="triangle">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grpSp>
      </p:grpSp>
    </p:spTree>
    <p:extLst>
      <p:ext uri="{BB962C8B-B14F-4D97-AF65-F5344CB8AC3E}">
        <p14:creationId xmlns:p14="http://schemas.microsoft.com/office/powerpoint/2010/main" val="5294169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p:nvPr/>
        </p:nvSpPr>
        <p:spPr>
          <a:xfrm>
            <a:off x="510693" y="1489075"/>
            <a:ext cx="7913709" cy="2708434"/>
          </a:xfrm>
          <a:prstGeom prst="rect">
            <a:avLst/>
          </a:prstGeom>
        </p:spPr>
        <p:txBody>
          <a:bodyPr vert="horz" wrap="square" lIns="0" tIns="0" rIns="0" bIns="0" rtlCol="0">
            <a:spAutoFit/>
          </a:bodyPr>
          <a:lstStyle/>
          <a:p>
            <a:pPr marL="11725">
              <a:buClr>
                <a:schemeClr val="tx1"/>
              </a:buClr>
              <a:buSzPct val="100000"/>
              <a:tabLst>
                <a:tab pos="121285" algn="l"/>
              </a:tabLst>
            </a:pPr>
            <a:r>
              <a:rPr lang="en-US" sz="1600" dirty="0">
                <a:cs typeface="Source Sans Pro"/>
              </a:rPr>
              <a:t>Es un título valor utilizado para </a:t>
            </a:r>
            <a:r>
              <a:rPr lang="en-US" sz="1600" b="1" dirty="0">
                <a:solidFill>
                  <a:srgbClr val="EE4639"/>
                </a:solidFill>
                <a:cs typeface="Source Sans Pro"/>
              </a:rPr>
              <a:t>garantizar operaciones de crédito </a:t>
            </a:r>
            <a:r>
              <a:rPr lang="en-US" sz="1600" dirty="0">
                <a:cs typeface="Source Sans Pro"/>
              </a:rPr>
              <a:t>que son perfeccionadas mediante su endoso. Este endoso otorga el derecho de prenda a la entidad prestataria y la posibilidad de rematar los bienes descritos en el Warrant ante el incumplimiento del pago.</a:t>
            </a:r>
          </a:p>
          <a:p>
            <a:pPr marL="11725">
              <a:buClr>
                <a:schemeClr val="tx1"/>
              </a:buClr>
              <a:buSzPct val="100000"/>
              <a:tabLst>
                <a:tab pos="121285" algn="l"/>
              </a:tabLst>
            </a:pPr>
            <a:endParaRPr lang="en-US" sz="1600" b="1" dirty="0">
              <a:solidFill>
                <a:srgbClr val="68529F"/>
              </a:solidFill>
              <a:cs typeface="Source Sans Pro"/>
            </a:endParaRPr>
          </a:p>
          <a:p>
            <a:pPr marL="11725">
              <a:buClr>
                <a:schemeClr val="tx1"/>
              </a:buClr>
              <a:buSzPct val="100000"/>
              <a:tabLst>
                <a:tab pos="121285" algn="l"/>
              </a:tabLst>
            </a:pPr>
            <a:r>
              <a:rPr lang="en-US" sz="1600" b="1" dirty="0">
                <a:cs typeface="Source Sans Pro"/>
              </a:rPr>
              <a:t>Ventajas del Warrant</a:t>
            </a:r>
          </a:p>
          <a:p>
            <a:pPr marL="180000" indent="-168275">
              <a:buClr>
                <a:srgbClr val="EE4639"/>
              </a:buClr>
              <a:buSzPct val="100000"/>
              <a:buFont typeface="Arial"/>
              <a:buChar char="•"/>
              <a:tabLst>
                <a:tab pos="121285" algn="l"/>
              </a:tabLst>
            </a:pPr>
            <a:r>
              <a:rPr lang="en-US" sz="1600" dirty="0">
                <a:cs typeface="Source Sans Pro"/>
              </a:rPr>
              <a:t>Rápido acceso a créditos. </a:t>
            </a:r>
          </a:p>
          <a:p>
            <a:pPr marL="180000" indent="-168275">
              <a:buClr>
                <a:srgbClr val="EE4639"/>
              </a:buClr>
              <a:buSzPct val="100000"/>
              <a:buFont typeface="Arial"/>
              <a:buChar char="•"/>
              <a:tabLst>
                <a:tab pos="121285" algn="l"/>
              </a:tabLst>
            </a:pPr>
            <a:r>
              <a:rPr lang="en-US" sz="1600" dirty="0">
                <a:cs typeface="Source Sans Pro"/>
              </a:rPr>
              <a:t>Amplia aceptación en el Sistema Financiero. </a:t>
            </a:r>
          </a:p>
          <a:p>
            <a:pPr marL="180000" indent="-168275">
              <a:buClr>
                <a:srgbClr val="EE4639"/>
              </a:buClr>
              <a:buSzPct val="100000"/>
              <a:buFont typeface="Arial"/>
              <a:buChar char="•"/>
              <a:tabLst>
                <a:tab pos="121285" algn="l"/>
              </a:tabLst>
            </a:pPr>
            <a:r>
              <a:rPr lang="en-US" sz="1600" dirty="0">
                <a:cs typeface="Source Sans Pro"/>
              </a:rPr>
              <a:t>Utilización de </a:t>
            </a:r>
            <a:r>
              <a:rPr lang="en-US" sz="1600" i="1" dirty="0">
                <a:cs typeface="Source Sans Pro"/>
              </a:rPr>
              <a:t>stocks</a:t>
            </a:r>
            <a:r>
              <a:rPr lang="en-US" sz="1600" dirty="0">
                <a:cs typeface="Source Sans Pro"/>
              </a:rPr>
              <a:t> paralizados. </a:t>
            </a:r>
          </a:p>
          <a:p>
            <a:pPr marL="180000" indent="-168275">
              <a:buClr>
                <a:srgbClr val="EE4639"/>
              </a:buClr>
              <a:buSzPct val="100000"/>
              <a:buFont typeface="Arial"/>
              <a:buChar char="•"/>
              <a:tabLst>
                <a:tab pos="121285" algn="l"/>
              </a:tabLst>
            </a:pPr>
            <a:r>
              <a:rPr lang="en-US" sz="1600" dirty="0">
                <a:cs typeface="Source Sans Pro"/>
              </a:rPr>
              <a:t>Garantía segura. </a:t>
            </a:r>
          </a:p>
          <a:p>
            <a:pPr marL="180000" indent="-168275">
              <a:buClr>
                <a:srgbClr val="EE4639"/>
              </a:buClr>
              <a:buSzPct val="100000"/>
              <a:buFont typeface="Arial"/>
              <a:buChar char="•"/>
              <a:tabLst>
                <a:tab pos="121285" algn="l"/>
              </a:tabLst>
            </a:pPr>
            <a:r>
              <a:rPr lang="en-US" sz="1600" dirty="0">
                <a:cs typeface="Source Sans Pro"/>
              </a:rPr>
              <a:t>Rápida ejecución. </a:t>
            </a:r>
          </a:p>
          <a:p>
            <a:pPr marL="180000" indent="-168275">
              <a:buClr>
                <a:srgbClr val="EE4639"/>
              </a:buClr>
              <a:buSzPct val="100000"/>
              <a:buFont typeface="Arial"/>
              <a:buChar char="•"/>
              <a:tabLst>
                <a:tab pos="121285" algn="l"/>
              </a:tabLst>
            </a:pPr>
            <a:r>
              <a:rPr lang="en-US" sz="1600" dirty="0">
                <a:cs typeface="Source Sans Pro"/>
              </a:rPr>
              <a:t>Inembargabilidad de mercadería. </a:t>
            </a:r>
          </a:p>
        </p:txBody>
      </p:sp>
      <p:sp>
        <p:nvSpPr>
          <p:cNvPr id="4" name="Rectangle 5">
            <a:extLst>
              <a:ext uri="{FF2B5EF4-FFF2-40B4-BE49-F238E27FC236}">
                <a16:creationId xmlns:a16="http://schemas.microsoft.com/office/drawing/2014/main" id="{FDD4DA81-D205-444E-ADF7-531E30C3194C}"/>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FUNCIONES DE LOS OPERADORES LOGÍSTICOS</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grpSp>
        <p:nvGrpSpPr>
          <p:cNvPr id="5" name="Grupo 4">
            <a:extLst>
              <a:ext uri="{FF2B5EF4-FFF2-40B4-BE49-F238E27FC236}">
                <a16:creationId xmlns:a16="http://schemas.microsoft.com/office/drawing/2014/main" id="{6C95CDC2-D7D1-7847-BD8A-9AA4EEF6E877}"/>
              </a:ext>
            </a:extLst>
          </p:cNvPr>
          <p:cNvGrpSpPr/>
          <p:nvPr/>
        </p:nvGrpSpPr>
        <p:grpSpPr>
          <a:xfrm>
            <a:off x="326977" y="917244"/>
            <a:ext cx="1772167" cy="394721"/>
            <a:chOff x="287221" y="917244"/>
            <a:chExt cx="2083738" cy="500394"/>
          </a:xfrm>
        </p:grpSpPr>
        <p:sp>
          <p:nvSpPr>
            <p:cNvPr id="6" name="Rectángulo redondeado 5">
              <a:extLst>
                <a:ext uri="{FF2B5EF4-FFF2-40B4-BE49-F238E27FC236}">
                  <a16:creationId xmlns:a16="http://schemas.microsoft.com/office/drawing/2014/main" id="{1C0F3448-A3A3-ED4C-80AC-536F1D6050BA}"/>
                </a:ext>
              </a:extLst>
            </p:cNvPr>
            <p:cNvSpPr/>
            <p:nvPr/>
          </p:nvSpPr>
          <p:spPr>
            <a:xfrm>
              <a:off x="503237" y="917244"/>
              <a:ext cx="1867722" cy="500394"/>
            </a:xfrm>
            <a:prstGeom prst="roundRect">
              <a:avLst>
                <a:gd name="adj" fmla="val 24841"/>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350" indent="-1588" algn="ctr">
                <a:spcAft>
                  <a:spcPts val="600"/>
                </a:spcAft>
                <a:buClr>
                  <a:schemeClr val="tx1"/>
                </a:buClr>
                <a:buSzPct val="100000"/>
                <a:tabLst>
                  <a:tab pos="569913" algn="l"/>
                </a:tabLst>
              </a:pPr>
              <a:r>
                <a:rPr lang="en-US" sz="1300" b="1" dirty="0">
                  <a:solidFill>
                    <a:schemeClr val="lt1"/>
                  </a:solidFill>
                  <a:latin typeface="Calibri" charset="0"/>
                  <a:cs typeface="Calibri" charset="0"/>
                </a:rPr>
                <a:t>WARRANT</a:t>
              </a:r>
            </a:p>
          </p:txBody>
        </p:sp>
        <p:grpSp>
          <p:nvGrpSpPr>
            <p:cNvPr id="8" name="Agrupar 14">
              <a:extLst>
                <a:ext uri="{FF2B5EF4-FFF2-40B4-BE49-F238E27FC236}">
                  <a16:creationId xmlns:a16="http://schemas.microsoft.com/office/drawing/2014/main" id="{0ACDDEFD-7C77-5C41-833B-16FCCBE19113}"/>
                </a:ext>
              </a:extLst>
            </p:cNvPr>
            <p:cNvGrpSpPr/>
            <p:nvPr/>
          </p:nvGrpSpPr>
          <p:grpSpPr>
            <a:xfrm>
              <a:off x="287221" y="965530"/>
              <a:ext cx="459474" cy="403823"/>
              <a:chOff x="5892512" y="2805541"/>
              <a:chExt cx="459474" cy="403823"/>
            </a:xfrm>
          </p:grpSpPr>
          <p:sp>
            <p:nvSpPr>
              <p:cNvPr id="9" name="Elipse 8">
                <a:extLst>
                  <a:ext uri="{FF2B5EF4-FFF2-40B4-BE49-F238E27FC236}">
                    <a16:creationId xmlns:a16="http://schemas.microsoft.com/office/drawing/2014/main" id="{F9961C68-EE77-9A45-92D5-7E90100F0B69}"/>
                  </a:ext>
                </a:extLst>
              </p:cNvPr>
              <p:cNvSpPr/>
              <p:nvPr/>
            </p:nvSpPr>
            <p:spPr>
              <a:xfrm>
                <a:off x="5956277" y="2824919"/>
                <a:ext cx="395709" cy="376075"/>
              </a:xfrm>
              <a:prstGeom prst="ellipse">
                <a:avLst/>
              </a:prstGeom>
              <a:solidFill>
                <a:srgbClr val="C73A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0" name="Elipse 9">
                <a:extLst>
                  <a:ext uri="{FF2B5EF4-FFF2-40B4-BE49-F238E27FC236}">
                    <a16:creationId xmlns:a16="http://schemas.microsoft.com/office/drawing/2014/main" id="{C0B6E80C-DDB0-5549-B41C-19E0CE867570}"/>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1" name="Triángulo 10">
                <a:extLst>
                  <a:ext uri="{FF2B5EF4-FFF2-40B4-BE49-F238E27FC236}">
                    <a16:creationId xmlns:a16="http://schemas.microsoft.com/office/drawing/2014/main" id="{C5CBE726-D70D-954A-822C-95A52BD27171}"/>
                  </a:ext>
                </a:extLst>
              </p:cNvPr>
              <p:cNvSpPr/>
              <p:nvPr/>
            </p:nvSpPr>
            <p:spPr>
              <a:xfrm rot="5400000">
                <a:off x="6076285" y="2946262"/>
                <a:ext cx="186870" cy="122381"/>
              </a:xfrm>
              <a:prstGeom prst="triangle">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grpSp>
      </p:grpSp>
    </p:spTree>
    <p:extLst>
      <p:ext uri="{BB962C8B-B14F-4D97-AF65-F5344CB8AC3E}">
        <p14:creationId xmlns:p14="http://schemas.microsoft.com/office/powerpoint/2010/main" val="14080752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A9D6236F-1B17-E74F-80C7-8386C285F52B}"/>
              </a:ext>
            </a:extLst>
          </p:cNvPr>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7" name="CuadroTexto 6">
            <a:extLst>
              <a:ext uri="{FF2B5EF4-FFF2-40B4-BE49-F238E27FC236}">
                <a16:creationId xmlns:a16="http://schemas.microsoft.com/office/drawing/2014/main" id="{029BCB79-8E17-FB41-95FA-B35068CF38B2}"/>
              </a:ext>
            </a:extLst>
          </p:cNvPr>
          <p:cNvSpPr txBox="1"/>
          <p:nvPr/>
        </p:nvSpPr>
        <p:spPr>
          <a:xfrm>
            <a:off x="1008063" y="3169972"/>
            <a:ext cx="5993558" cy="775597"/>
          </a:xfrm>
          <a:prstGeom prst="rect">
            <a:avLst/>
          </a:prstGeom>
          <a:noFill/>
        </p:spPr>
        <p:txBody>
          <a:bodyPr wrap="square" lIns="0" tIns="0" rIns="0" bIns="0" rtlCol="0">
            <a:spAutoFit/>
          </a:bodyPr>
          <a:lstStyle/>
          <a:p>
            <a:pPr>
              <a:lnSpc>
                <a:spcPct val="90000"/>
              </a:lnSpc>
              <a:spcBef>
                <a:spcPts val="1000"/>
              </a:spcBef>
              <a:defRPr/>
            </a:pPr>
            <a:r>
              <a:rPr lang="es-PE" sz="2800" dirty="0">
                <a:solidFill>
                  <a:schemeClr val="bg1"/>
                </a:solidFill>
                <a:latin typeface="Graphik Regular" charset="0"/>
              </a:rPr>
              <a:t>INTEGRACIÓN</a:t>
            </a:r>
            <a:br>
              <a:rPr lang="es-PE" sz="2800" dirty="0">
                <a:solidFill>
                  <a:schemeClr val="bg1"/>
                </a:solidFill>
                <a:latin typeface="Graphik Regular" charset="0"/>
              </a:rPr>
            </a:br>
            <a:r>
              <a:rPr lang="es-PE" sz="2800" b="1" dirty="0">
                <a:solidFill>
                  <a:schemeClr val="bg1"/>
                </a:solidFill>
                <a:latin typeface="Graphik Bold" charset="0"/>
                <a:ea typeface="Graphik Bold" charset="0"/>
                <a:cs typeface="Graphik Bold" charset="0"/>
              </a:rPr>
              <a:t>DE SCM</a:t>
            </a:r>
          </a:p>
        </p:txBody>
      </p:sp>
      <p:pic>
        <p:nvPicPr>
          <p:cNvPr id="8" name="Imagen 7">
            <a:extLst>
              <a:ext uri="{FF2B5EF4-FFF2-40B4-BE49-F238E27FC236}">
                <a16:creationId xmlns:a16="http://schemas.microsoft.com/office/drawing/2014/main" id="{C4CA77B7-166E-CB4D-8D7B-5310E34D5066}"/>
              </a:ext>
            </a:extLst>
          </p:cNvPr>
          <p:cNvPicPr>
            <a:picLocks noChangeAspect="1"/>
          </p:cNvPicPr>
          <p:nvPr/>
        </p:nvPicPr>
        <p:blipFill>
          <a:blip r:embed="rId4"/>
          <a:stretch>
            <a:fillRect/>
          </a:stretch>
        </p:blipFill>
        <p:spPr>
          <a:xfrm>
            <a:off x="1008063" y="2869612"/>
            <a:ext cx="195423" cy="201256"/>
          </a:xfrm>
          <a:prstGeom prst="rect">
            <a:avLst/>
          </a:prstGeom>
        </p:spPr>
      </p:pic>
    </p:spTree>
    <p:custDataLst>
      <p:tags r:id="rId1"/>
    </p:custDataLst>
    <p:extLst>
      <p:ext uri="{BB962C8B-B14F-4D97-AF65-F5344CB8AC3E}">
        <p14:creationId xmlns:p14="http://schemas.microsoft.com/office/powerpoint/2010/main" val="867919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7"/>
          <p:cNvSpPr txBox="1"/>
          <p:nvPr/>
        </p:nvSpPr>
        <p:spPr>
          <a:xfrm>
            <a:off x="510069" y="925339"/>
            <a:ext cx="6559804" cy="246221"/>
          </a:xfrm>
          <a:prstGeom prst="rect">
            <a:avLst/>
          </a:prstGeom>
        </p:spPr>
        <p:txBody>
          <a:bodyPr vert="horz" wrap="square" lIns="0" tIns="0" rIns="0" bIns="0" rtlCol="0">
            <a:spAutoFit/>
          </a:bodyPr>
          <a:lstStyle/>
          <a:p>
            <a:pPr marL="11725">
              <a:buClr>
                <a:schemeClr val="tx1"/>
              </a:buClr>
              <a:buSzPct val="100000"/>
              <a:tabLst>
                <a:tab pos="121285" algn="l"/>
              </a:tabLst>
            </a:pPr>
            <a:r>
              <a:rPr lang="en-US" sz="1600" b="1" spc="-10" dirty="0">
                <a:cs typeface="Source Sans Pro"/>
              </a:rPr>
              <a:t>LA INTEGRACIÓN DE LA CADENA DE SUMINISTROS</a:t>
            </a:r>
          </a:p>
        </p:txBody>
      </p:sp>
      <p:sp>
        <p:nvSpPr>
          <p:cNvPr id="5" name="Rectangle 5">
            <a:extLst>
              <a:ext uri="{FF2B5EF4-FFF2-40B4-BE49-F238E27FC236}">
                <a16:creationId xmlns:a16="http://schemas.microsoft.com/office/drawing/2014/main" id="{416359FA-C8AC-8347-A02F-F2504AE6BE9A}"/>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INTEGRACIÓN DE SCM</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pic>
        <p:nvPicPr>
          <p:cNvPr id="4" name="Imagen 3">
            <a:extLst>
              <a:ext uri="{FF2B5EF4-FFF2-40B4-BE49-F238E27FC236}">
                <a16:creationId xmlns:a16="http://schemas.microsoft.com/office/drawing/2014/main" id="{6AA37E55-C87F-904E-86CA-0D9CEF680087}"/>
              </a:ext>
            </a:extLst>
          </p:cNvPr>
          <p:cNvPicPr>
            <a:picLocks noChangeAspect="1"/>
          </p:cNvPicPr>
          <p:nvPr/>
        </p:nvPicPr>
        <p:blipFill>
          <a:blip r:embed="rId3"/>
          <a:stretch>
            <a:fillRect/>
          </a:stretch>
        </p:blipFill>
        <p:spPr>
          <a:xfrm>
            <a:off x="1568502" y="1369804"/>
            <a:ext cx="6006996" cy="3864184"/>
          </a:xfrm>
          <a:prstGeom prst="rect">
            <a:avLst/>
          </a:prstGeom>
        </p:spPr>
      </p:pic>
    </p:spTree>
    <p:extLst>
      <p:ext uri="{BB962C8B-B14F-4D97-AF65-F5344CB8AC3E}">
        <p14:creationId xmlns:p14="http://schemas.microsoft.com/office/powerpoint/2010/main" val="6483296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
          <p:cNvSpPr txBox="1"/>
          <p:nvPr/>
        </p:nvSpPr>
        <p:spPr>
          <a:xfrm>
            <a:off x="510068" y="925339"/>
            <a:ext cx="8165619" cy="1308050"/>
          </a:xfrm>
          <a:prstGeom prst="rect">
            <a:avLst/>
          </a:prstGeom>
        </p:spPr>
        <p:txBody>
          <a:bodyPr vert="horz" wrap="square" lIns="0" tIns="0" rIns="0" bIns="0" rtlCol="0">
            <a:spAutoFit/>
          </a:bodyPr>
          <a:lstStyle/>
          <a:p>
            <a:pPr marL="11725">
              <a:spcAft>
                <a:spcPts val="600"/>
              </a:spcAft>
              <a:buClr>
                <a:schemeClr val="tx1"/>
              </a:buClr>
              <a:buSzPct val="100000"/>
              <a:tabLst>
                <a:tab pos="121285" algn="l"/>
              </a:tabLst>
            </a:pPr>
            <a:r>
              <a:rPr lang="en-US" sz="1600" b="1" spc="-10" dirty="0">
                <a:cs typeface="Source Sans Pro"/>
              </a:rPr>
              <a:t>¿EN QUÉ CONSISTE LA INTEGRACIÓN DE LA CADENA DE SUMINISTROS?</a:t>
            </a:r>
          </a:p>
          <a:p>
            <a:pPr marL="180000" indent="-168275">
              <a:buClr>
                <a:schemeClr val="tx1"/>
              </a:buClr>
              <a:buSzPct val="100000"/>
              <a:buFont typeface="Arial"/>
              <a:buChar char="•"/>
              <a:tabLst>
                <a:tab pos="121285" algn="l"/>
              </a:tabLst>
            </a:pPr>
            <a:r>
              <a:rPr lang="en-US" sz="1600" spc="-10" dirty="0">
                <a:cs typeface="Source Sans Pro"/>
              </a:rPr>
              <a:t>Consiste en dirigir el accionar de los diversos componentes de la cadena de suministros de un producto, para alcanzar objetivos comunes a todos los procesos (empresas) involucrados.</a:t>
            </a:r>
          </a:p>
          <a:p>
            <a:pPr marL="180000" indent="-168275">
              <a:buClr>
                <a:schemeClr val="tx1"/>
              </a:buClr>
              <a:buSzPct val="100000"/>
              <a:buFont typeface="Arial"/>
              <a:buChar char="•"/>
              <a:tabLst>
                <a:tab pos="121285" algn="l"/>
              </a:tabLst>
            </a:pPr>
            <a:endParaRPr lang="en-US" sz="1600" spc="-10" dirty="0">
              <a:cs typeface="Source Sans Pro"/>
            </a:endParaRPr>
          </a:p>
          <a:p>
            <a:pPr marL="180000" indent="-168275">
              <a:buClr>
                <a:schemeClr val="tx1"/>
              </a:buClr>
              <a:buSzPct val="100000"/>
              <a:buFont typeface="Arial"/>
              <a:buChar char="•"/>
              <a:tabLst>
                <a:tab pos="121285" algn="l"/>
              </a:tabLst>
            </a:pPr>
            <a:r>
              <a:rPr lang="en-US" sz="1600" spc="-10" dirty="0">
                <a:cs typeface="Source Sans Pro"/>
              </a:rPr>
              <a:t>Interconectarla con los proveedores y los clientes.</a:t>
            </a:r>
          </a:p>
        </p:txBody>
      </p:sp>
      <p:grpSp>
        <p:nvGrpSpPr>
          <p:cNvPr id="4" name="Grupo 3">
            <a:extLst>
              <a:ext uri="{FF2B5EF4-FFF2-40B4-BE49-F238E27FC236}">
                <a16:creationId xmlns:a16="http://schemas.microsoft.com/office/drawing/2014/main" id="{41E0F020-B212-074F-9C2A-95FEC227E715}"/>
              </a:ext>
            </a:extLst>
          </p:cNvPr>
          <p:cNvGrpSpPr/>
          <p:nvPr/>
        </p:nvGrpSpPr>
        <p:grpSpPr>
          <a:xfrm>
            <a:off x="1302834" y="2423125"/>
            <a:ext cx="6538331" cy="2454274"/>
            <a:chOff x="1302834" y="2558297"/>
            <a:chExt cx="6538331" cy="2454274"/>
          </a:xfrm>
        </p:grpSpPr>
        <p:sp>
          <p:nvSpPr>
            <p:cNvPr id="7" name="Forma libre 6">
              <a:extLst>
                <a:ext uri="{FF2B5EF4-FFF2-40B4-BE49-F238E27FC236}">
                  <a16:creationId xmlns:a16="http://schemas.microsoft.com/office/drawing/2014/main" id="{853D2B4A-D413-BB45-83EC-4B9C73F144DC}"/>
                </a:ext>
              </a:extLst>
            </p:cNvPr>
            <p:cNvSpPr/>
            <p:nvPr/>
          </p:nvSpPr>
          <p:spPr>
            <a:xfrm>
              <a:off x="1302834" y="2558297"/>
              <a:ext cx="1277017" cy="2454274"/>
            </a:xfrm>
            <a:custGeom>
              <a:avLst/>
              <a:gdLst>
                <a:gd name="connsiteX0" fmla="*/ 0 w 1277017"/>
                <a:gd name="connsiteY0" fmla="*/ 127702 h 2454274"/>
                <a:gd name="connsiteX1" fmla="*/ 127702 w 1277017"/>
                <a:gd name="connsiteY1" fmla="*/ 0 h 2454274"/>
                <a:gd name="connsiteX2" fmla="*/ 1149315 w 1277017"/>
                <a:gd name="connsiteY2" fmla="*/ 0 h 2454274"/>
                <a:gd name="connsiteX3" fmla="*/ 1277017 w 1277017"/>
                <a:gd name="connsiteY3" fmla="*/ 127702 h 2454274"/>
                <a:gd name="connsiteX4" fmla="*/ 1277017 w 1277017"/>
                <a:gd name="connsiteY4" fmla="*/ 2326572 h 2454274"/>
                <a:gd name="connsiteX5" fmla="*/ 1149315 w 1277017"/>
                <a:gd name="connsiteY5" fmla="*/ 2454274 h 2454274"/>
                <a:gd name="connsiteX6" fmla="*/ 127702 w 1277017"/>
                <a:gd name="connsiteY6" fmla="*/ 2454274 h 2454274"/>
                <a:gd name="connsiteX7" fmla="*/ 0 w 1277017"/>
                <a:gd name="connsiteY7" fmla="*/ 2326572 h 2454274"/>
                <a:gd name="connsiteX8" fmla="*/ 0 w 1277017"/>
                <a:gd name="connsiteY8" fmla="*/ 127702 h 2454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77017" h="2454274">
                  <a:moveTo>
                    <a:pt x="0" y="127702"/>
                  </a:moveTo>
                  <a:cubicBezTo>
                    <a:pt x="0" y="57174"/>
                    <a:pt x="57174" y="0"/>
                    <a:pt x="127702" y="0"/>
                  </a:cubicBezTo>
                  <a:lnTo>
                    <a:pt x="1149315" y="0"/>
                  </a:lnTo>
                  <a:cubicBezTo>
                    <a:pt x="1219843" y="0"/>
                    <a:pt x="1277017" y="57174"/>
                    <a:pt x="1277017" y="127702"/>
                  </a:cubicBezTo>
                  <a:lnTo>
                    <a:pt x="1277017" y="2326572"/>
                  </a:lnTo>
                  <a:cubicBezTo>
                    <a:pt x="1277017" y="2397100"/>
                    <a:pt x="1219843" y="2454274"/>
                    <a:pt x="1149315" y="2454274"/>
                  </a:cubicBezTo>
                  <a:lnTo>
                    <a:pt x="127702" y="2454274"/>
                  </a:lnTo>
                  <a:cubicBezTo>
                    <a:pt x="57174" y="2454274"/>
                    <a:pt x="0" y="2397100"/>
                    <a:pt x="0" y="2326572"/>
                  </a:cubicBezTo>
                  <a:lnTo>
                    <a:pt x="0" y="127702"/>
                  </a:lnTo>
                  <a:close/>
                </a:path>
              </a:pathLst>
            </a:custGeom>
            <a:solidFill>
              <a:srgbClr val="00B1C2"/>
            </a:solidFill>
            <a:ln>
              <a:noFill/>
            </a:ln>
          </p:spPr>
          <p:style>
            <a:lnRef idx="2">
              <a:schemeClr val="accent3"/>
            </a:lnRef>
            <a:fillRef idx="1">
              <a:schemeClr val="lt1"/>
            </a:fillRef>
            <a:effectRef idx="0">
              <a:schemeClr val="accent3"/>
            </a:effectRef>
            <a:fontRef idx="minor">
              <a:schemeClr val="dk1"/>
            </a:fontRef>
          </p:style>
          <p:txBody>
            <a:bodyPr spcFirstLastPara="0" vert="horz" wrap="square" lIns="120904" tIns="1102614" rIns="120904" bIns="611758" numCol="1" spcCol="1270" anchor="ctr" anchorCtr="0">
              <a:noAutofit/>
            </a:bodyPr>
            <a:lstStyle/>
            <a:p>
              <a:pPr marL="0" lvl="0" indent="0" algn="ctr" defTabSz="755650">
                <a:lnSpc>
                  <a:spcPct val="90000"/>
                </a:lnSpc>
                <a:spcBef>
                  <a:spcPct val="0"/>
                </a:spcBef>
                <a:spcAft>
                  <a:spcPct val="35000"/>
                </a:spcAft>
                <a:buNone/>
              </a:pPr>
              <a:r>
                <a:rPr lang="es-ES_tradnl" sz="1400" b="1" kern="1200" dirty="0">
                  <a:solidFill>
                    <a:schemeClr val="bg1"/>
                  </a:solidFill>
                </a:rPr>
                <a:t>Proveedor de mi proveedor</a:t>
              </a:r>
            </a:p>
          </p:txBody>
        </p:sp>
        <p:sp>
          <p:nvSpPr>
            <p:cNvPr id="8" name="Elipse 7">
              <a:extLst>
                <a:ext uri="{FF2B5EF4-FFF2-40B4-BE49-F238E27FC236}">
                  <a16:creationId xmlns:a16="http://schemas.microsoft.com/office/drawing/2014/main" id="{FC71458E-85CA-8F4C-BA02-6BB044CEE147}"/>
                </a:ext>
              </a:extLst>
            </p:cNvPr>
            <p:cNvSpPr/>
            <p:nvPr/>
          </p:nvSpPr>
          <p:spPr>
            <a:xfrm>
              <a:off x="1532706" y="2705553"/>
              <a:ext cx="817273" cy="817273"/>
            </a:xfrm>
            <a:prstGeom prst="ellipse">
              <a:avLst/>
            </a:prstGeom>
            <a:blipFill>
              <a:blip r:embed="rId3">
                <a:extLst>
                  <a:ext uri="{28A0092B-C50C-407E-A947-70E740481C1C}">
                    <a14:useLocalDpi xmlns:a14="http://schemas.microsoft.com/office/drawing/2010/main" val="0"/>
                  </a:ext>
                </a:extLst>
              </a:blip>
              <a:srcRect/>
              <a:stretch>
                <a:fillRect l="-25000" r="-25000"/>
              </a:stretch>
            </a:blipFill>
            <a:ln>
              <a:noFill/>
            </a:ln>
          </p:spPr>
          <p:style>
            <a:lnRef idx="2">
              <a:schemeClr val="accent4"/>
            </a:lnRef>
            <a:fillRef idx="1">
              <a:schemeClr val="lt1"/>
            </a:fillRef>
            <a:effectRef idx="0">
              <a:schemeClr val="accent4"/>
            </a:effectRef>
            <a:fontRef idx="minor">
              <a:schemeClr val="lt1">
                <a:hueOff val="0"/>
                <a:satOff val="0"/>
                <a:lumOff val="0"/>
                <a:alphaOff val="0"/>
              </a:schemeClr>
            </a:fontRef>
          </p:style>
        </p:sp>
        <p:sp>
          <p:nvSpPr>
            <p:cNvPr id="9" name="Forma libre 8">
              <a:extLst>
                <a:ext uri="{FF2B5EF4-FFF2-40B4-BE49-F238E27FC236}">
                  <a16:creationId xmlns:a16="http://schemas.microsoft.com/office/drawing/2014/main" id="{167AC883-5BB5-4A40-82C3-10FE1C3F6A0A}"/>
                </a:ext>
              </a:extLst>
            </p:cNvPr>
            <p:cNvSpPr/>
            <p:nvPr/>
          </p:nvSpPr>
          <p:spPr>
            <a:xfrm>
              <a:off x="2618162" y="2558297"/>
              <a:ext cx="1277017" cy="2454274"/>
            </a:xfrm>
            <a:custGeom>
              <a:avLst/>
              <a:gdLst>
                <a:gd name="connsiteX0" fmla="*/ 0 w 1277017"/>
                <a:gd name="connsiteY0" fmla="*/ 127702 h 2454274"/>
                <a:gd name="connsiteX1" fmla="*/ 127702 w 1277017"/>
                <a:gd name="connsiteY1" fmla="*/ 0 h 2454274"/>
                <a:gd name="connsiteX2" fmla="*/ 1149315 w 1277017"/>
                <a:gd name="connsiteY2" fmla="*/ 0 h 2454274"/>
                <a:gd name="connsiteX3" fmla="*/ 1277017 w 1277017"/>
                <a:gd name="connsiteY3" fmla="*/ 127702 h 2454274"/>
                <a:gd name="connsiteX4" fmla="*/ 1277017 w 1277017"/>
                <a:gd name="connsiteY4" fmla="*/ 2326572 h 2454274"/>
                <a:gd name="connsiteX5" fmla="*/ 1149315 w 1277017"/>
                <a:gd name="connsiteY5" fmla="*/ 2454274 h 2454274"/>
                <a:gd name="connsiteX6" fmla="*/ 127702 w 1277017"/>
                <a:gd name="connsiteY6" fmla="*/ 2454274 h 2454274"/>
                <a:gd name="connsiteX7" fmla="*/ 0 w 1277017"/>
                <a:gd name="connsiteY7" fmla="*/ 2326572 h 2454274"/>
                <a:gd name="connsiteX8" fmla="*/ 0 w 1277017"/>
                <a:gd name="connsiteY8" fmla="*/ 127702 h 2454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77017" h="2454274">
                  <a:moveTo>
                    <a:pt x="0" y="127702"/>
                  </a:moveTo>
                  <a:cubicBezTo>
                    <a:pt x="0" y="57174"/>
                    <a:pt x="57174" y="0"/>
                    <a:pt x="127702" y="0"/>
                  </a:cubicBezTo>
                  <a:lnTo>
                    <a:pt x="1149315" y="0"/>
                  </a:lnTo>
                  <a:cubicBezTo>
                    <a:pt x="1219843" y="0"/>
                    <a:pt x="1277017" y="57174"/>
                    <a:pt x="1277017" y="127702"/>
                  </a:cubicBezTo>
                  <a:lnTo>
                    <a:pt x="1277017" y="2326572"/>
                  </a:lnTo>
                  <a:cubicBezTo>
                    <a:pt x="1277017" y="2397100"/>
                    <a:pt x="1219843" y="2454274"/>
                    <a:pt x="1149315" y="2454274"/>
                  </a:cubicBezTo>
                  <a:lnTo>
                    <a:pt x="127702" y="2454274"/>
                  </a:lnTo>
                  <a:cubicBezTo>
                    <a:pt x="57174" y="2454274"/>
                    <a:pt x="0" y="2397100"/>
                    <a:pt x="0" y="2326572"/>
                  </a:cubicBezTo>
                  <a:lnTo>
                    <a:pt x="0" y="127702"/>
                  </a:lnTo>
                  <a:close/>
                </a:path>
              </a:pathLst>
            </a:custGeom>
            <a:solidFill>
              <a:srgbClr val="8FC53F"/>
            </a:solidFill>
            <a:ln>
              <a:noFill/>
            </a:ln>
          </p:spPr>
          <p:style>
            <a:lnRef idx="2">
              <a:schemeClr val="accent3"/>
            </a:lnRef>
            <a:fillRef idx="1">
              <a:schemeClr val="lt1"/>
            </a:fillRef>
            <a:effectRef idx="0">
              <a:schemeClr val="accent3"/>
            </a:effectRef>
            <a:fontRef idx="minor">
              <a:schemeClr val="dk1"/>
            </a:fontRef>
          </p:style>
          <p:txBody>
            <a:bodyPr spcFirstLastPara="0" vert="horz" wrap="square" lIns="120904" tIns="1102614" rIns="120904" bIns="611758" numCol="1" spcCol="1270" anchor="ctr" anchorCtr="0">
              <a:noAutofit/>
            </a:bodyPr>
            <a:lstStyle/>
            <a:p>
              <a:pPr marL="0" lvl="0" indent="0" algn="ctr" defTabSz="755650">
                <a:lnSpc>
                  <a:spcPct val="90000"/>
                </a:lnSpc>
                <a:spcBef>
                  <a:spcPct val="0"/>
                </a:spcBef>
                <a:spcAft>
                  <a:spcPct val="35000"/>
                </a:spcAft>
                <a:buNone/>
              </a:pPr>
              <a:r>
                <a:rPr lang="es-ES_tradnl" sz="1400" b="1" kern="1200" dirty="0">
                  <a:solidFill>
                    <a:schemeClr val="bg1"/>
                  </a:solidFill>
                </a:rPr>
                <a:t>Proveedor </a:t>
              </a:r>
            </a:p>
          </p:txBody>
        </p:sp>
        <p:sp>
          <p:nvSpPr>
            <p:cNvPr id="10" name="Elipse 9">
              <a:extLst>
                <a:ext uri="{FF2B5EF4-FFF2-40B4-BE49-F238E27FC236}">
                  <a16:creationId xmlns:a16="http://schemas.microsoft.com/office/drawing/2014/main" id="{8A17BE9A-3196-9543-AE5B-DB39BB15D2E8}"/>
                </a:ext>
              </a:extLst>
            </p:cNvPr>
            <p:cNvSpPr/>
            <p:nvPr/>
          </p:nvSpPr>
          <p:spPr>
            <a:xfrm>
              <a:off x="2848034" y="2705553"/>
              <a:ext cx="817273" cy="817273"/>
            </a:xfrm>
            <a:prstGeom prst="ellipse">
              <a:avLst/>
            </a:prstGeom>
            <a:blipFill>
              <a:blip r:embed="rId3">
                <a:extLst>
                  <a:ext uri="{28A0092B-C50C-407E-A947-70E740481C1C}">
                    <a14:useLocalDpi xmlns:a14="http://schemas.microsoft.com/office/drawing/2010/main" val="0"/>
                  </a:ext>
                </a:extLst>
              </a:blip>
              <a:srcRect/>
              <a:stretch>
                <a:fillRect l="-25000" r="-25000"/>
              </a:stretch>
            </a:blipFill>
            <a:ln>
              <a:noFill/>
            </a:ln>
          </p:spPr>
          <p:style>
            <a:lnRef idx="2">
              <a:schemeClr val="accent4"/>
            </a:lnRef>
            <a:fillRef idx="1">
              <a:schemeClr val="lt1"/>
            </a:fillRef>
            <a:effectRef idx="0">
              <a:schemeClr val="accent4"/>
            </a:effectRef>
            <a:fontRef idx="minor">
              <a:schemeClr val="lt1">
                <a:hueOff val="0"/>
                <a:satOff val="0"/>
                <a:lumOff val="0"/>
                <a:alphaOff val="0"/>
              </a:schemeClr>
            </a:fontRef>
          </p:style>
        </p:sp>
        <p:sp>
          <p:nvSpPr>
            <p:cNvPr id="11" name="Forma libre 10">
              <a:extLst>
                <a:ext uri="{FF2B5EF4-FFF2-40B4-BE49-F238E27FC236}">
                  <a16:creationId xmlns:a16="http://schemas.microsoft.com/office/drawing/2014/main" id="{7DD35162-1BE2-1D40-B494-E97636085AAF}"/>
                </a:ext>
              </a:extLst>
            </p:cNvPr>
            <p:cNvSpPr/>
            <p:nvPr/>
          </p:nvSpPr>
          <p:spPr>
            <a:xfrm>
              <a:off x="3933491" y="2558297"/>
              <a:ext cx="1277017" cy="2454274"/>
            </a:xfrm>
            <a:custGeom>
              <a:avLst/>
              <a:gdLst>
                <a:gd name="connsiteX0" fmla="*/ 0 w 1277017"/>
                <a:gd name="connsiteY0" fmla="*/ 127702 h 2454274"/>
                <a:gd name="connsiteX1" fmla="*/ 127702 w 1277017"/>
                <a:gd name="connsiteY1" fmla="*/ 0 h 2454274"/>
                <a:gd name="connsiteX2" fmla="*/ 1149315 w 1277017"/>
                <a:gd name="connsiteY2" fmla="*/ 0 h 2454274"/>
                <a:gd name="connsiteX3" fmla="*/ 1277017 w 1277017"/>
                <a:gd name="connsiteY3" fmla="*/ 127702 h 2454274"/>
                <a:gd name="connsiteX4" fmla="*/ 1277017 w 1277017"/>
                <a:gd name="connsiteY4" fmla="*/ 2326572 h 2454274"/>
                <a:gd name="connsiteX5" fmla="*/ 1149315 w 1277017"/>
                <a:gd name="connsiteY5" fmla="*/ 2454274 h 2454274"/>
                <a:gd name="connsiteX6" fmla="*/ 127702 w 1277017"/>
                <a:gd name="connsiteY6" fmla="*/ 2454274 h 2454274"/>
                <a:gd name="connsiteX7" fmla="*/ 0 w 1277017"/>
                <a:gd name="connsiteY7" fmla="*/ 2326572 h 2454274"/>
                <a:gd name="connsiteX8" fmla="*/ 0 w 1277017"/>
                <a:gd name="connsiteY8" fmla="*/ 127702 h 2454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77017" h="2454274">
                  <a:moveTo>
                    <a:pt x="0" y="127702"/>
                  </a:moveTo>
                  <a:cubicBezTo>
                    <a:pt x="0" y="57174"/>
                    <a:pt x="57174" y="0"/>
                    <a:pt x="127702" y="0"/>
                  </a:cubicBezTo>
                  <a:lnTo>
                    <a:pt x="1149315" y="0"/>
                  </a:lnTo>
                  <a:cubicBezTo>
                    <a:pt x="1219843" y="0"/>
                    <a:pt x="1277017" y="57174"/>
                    <a:pt x="1277017" y="127702"/>
                  </a:cubicBezTo>
                  <a:lnTo>
                    <a:pt x="1277017" y="2326572"/>
                  </a:lnTo>
                  <a:cubicBezTo>
                    <a:pt x="1277017" y="2397100"/>
                    <a:pt x="1219843" y="2454274"/>
                    <a:pt x="1149315" y="2454274"/>
                  </a:cubicBezTo>
                  <a:lnTo>
                    <a:pt x="127702" y="2454274"/>
                  </a:lnTo>
                  <a:cubicBezTo>
                    <a:pt x="57174" y="2454274"/>
                    <a:pt x="0" y="2397100"/>
                    <a:pt x="0" y="2326572"/>
                  </a:cubicBezTo>
                  <a:lnTo>
                    <a:pt x="0" y="127702"/>
                  </a:lnTo>
                  <a:close/>
                </a:path>
              </a:pathLst>
            </a:custGeom>
            <a:solidFill>
              <a:srgbClr val="7150A0"/>
            </a:solidFill>
            <a:ln>
              <a:noFill/>
            </a:ln>
          </p:spPr>
          <p:style>
            <a:lnRef idx="2">
              <a:schemeClr val="accent3"/>
            </a:lnRef>
            <a:fillRef idx="1">
              <a:schemeClr val="lt1"/>
            </a:fillRef>
            <a:effectRef idx="0">
              <a:schemeClr val="accent3"/>
            </a:effectRef>
            <a:fontRef idx="minor">
              <a:schemeClr val="dk1"/>
            </a:fontRef>
          </p:style>
          <p:txBody>
            <a:bodyPr spcFirstLastPara="0" vert="horz" wrap="square" lIns="120904" tIns="1102614" rIns="120904" bIns="611758" numCol="1" spcCol="1270" anchor="ctr" anchorCtr="0">
              <a:noAutofit/>
            </a:bodyPr>
            <a:lstStyle/>
            <a:p>
              <a:pPr marL="0" lvl="0" indent="0" algn="ctr" defTabSz="755650">
                <a:lnSpc>
                  <a:spcPct val="90000"/>
                </a:lnSpc>
                <a:spcBef>
                  <a:spcPct val="0"/>
                </a:spcBef>
                <a:spcAft>
                  <a:spcPct val="35000"/>
                </a:spcAft>
                <a:buNone/>
              </a:pPr>
              <a:r>
                <a:rPr lang="es-ES_tradnl" sz="1400" b="1" kern="1200" dirty="0">
                  <a:solidFill>
                    <a:schemeClr val="bg1"/>
                  </a:solidFill>
                </a:rPr>
                <a:t>Mi empresa</a:t>
              </a:r>
            </a:p>
          </p:txBody>
        </p:sp>
        <p:sp>
          <p:nvSpPr>
            <p:cNvPr id="12" name="Elipse 11">
              <a:extLst>
                <a:ext uri="{FF2B5EF4-FFF2-40B4-BE49-F238E27FC236}">
                  <a16:creationId xmlns:a16="http://schemas.microsoft.com/office/drawing/2014/main" id="{BF0E03ED-4D1D-BC4A-B869-647929DACC0F}"/>
                </a:ext>
              </a:extLst>
            </p:cNvPr>
            <p:cNvSpPr/>
            <p:nvPr/>
          </p:nvSpPr>
          <p:spPr>
            <a:xfrm>
              <a:off x="4163363" y="2705553"/>
              <a:ext cx="817273" cy="817273"/>
            </a:xfrm>
            <a:prstGeom prst="ellipse">
              <a:avLst/>
            </a:prstGeom>
            <a:blipFill>
              <a:blip r:embed="rId4">
                <a:extLst>
                  <a:ext uri="{28A0092B-C50C-407E-A947-70E740481C1C}">
                    <a14:useLocalDpi xmlns:a14="http://schemas.microsoft.com/office/drawing/2010/main" val="0"/>
                  </a:ext>
                </a:extLst>
              </a:blip>
              <a:srcRect/>
              <a:stretch>
                <a:fillRect l="-9000" r="-9000"/>
              </a:stretch>
            </a:blipFill>
            <a:ln>
              <a:noFill/>
            </a:ln>
          </p:spPr>
          <p:style>
            <a:lnRef idx="2">
              <a:schemeClr val="accent4"/>
            </a:lnRef>
            <a:fillRef idx="1">
              <a:schemeClr val="lt1"/>
            </a:fillRef>
            <a:effectRef idx="0">
              <a:schemeClr val="accent4"/>
            </a:effectRef>
            <a:fontRef idx="minor">
              <a:schemeClr val="lt1">
                <a:hueOff val="0"/>
                <a:satOff val="0"/>
                <a:lumOff val="0"/>
                <a:alphaOff val="0"/>
              </a:schemeClr>
            </a:fontRef>
          </p:style>
        </p:sp>
        <p:sp>
          <p:nvSpPr>
            <p:cNvPr id="13" name="Forma libre 12">
              <a:extLst>
                <a:ext uri="{FF2B5EF4-FFF2-40B4-BE49-F238E27FC236}">
                  <a16:creationId xmlns:a16="http://schemas.microsoft.com/office/drawing/2014/main" id="{63648351-6233-6E45-B57D-9B10C6BB0C48}"/>
                </a:ext>
              </a:extLst>
            </p:cNvPr>
            <p:cNvSpPr/>
            <p:nvPr/>
          </p:nvSpPr>
          <p:spPr>
            <a:xfrm>
              <a:off x="5248819" y="2558297"/>
              <a:ext cx="1277017" cy="2454274"/>
            </a:xfrm>
            <a:custGeom>
              <a:avLst/>
              <a:gdLst>
                <a:gd name="connsiteX0" fmla="*/ 0 w 1277017"/>
                <a:gd name="connsiteY0" fmla="*/ 127702 h 2454274"/>
                <a:gd name="connsiteX1" fmla="*/ 127702 w 1277017"/>
                <a:gd name="connsiteY1" fmla="*/ 0 h 2454274"/>
                <a:gd name="connsiteX2" fmla="*/ 1149315 w 1277017"/>
                <a:gd name="connsiteY2" fmla="*/ 0 h 2454274"/>
                <a:gd name="connsiteX3" fmla="*/ 1277017 w 1277017"/>
                <a:gd name="connsiteY3" fmla="*/ 127702 h 2454274"/>
                <a:gd name="connsiteX4" fmla="*/ 1277017 w 1277017"/>
                <a:gd name="connsiteY4" fmla="*/ 2326572 h 2454274"/>
                <a:gd name="connsiteX5" fmla="*/ 1149315 w 1277017"/>
                <a:gd name="connsiteY5" fmla="*/ 2454274 h 2454274"/>
                <a:gd name="connsiteX6" fmla="*/ 127702 w 1277017"/>
                <a:gd name="connsiteY6" fmla="*/ 2454274 h 2454274"/>
                <a:gd name="connsiteX7" fmla="*/ 0 w 1277017"/>
                <a:gd name="connsiteY7" fmla="*/ 2326572 h 2454274"/>
                <a:gd name="connsiteX8" fmla="*/ 0 w 1277017"/>
                <a:gd name="connsiteY8" fmla="*/ 127702 h 2454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77017" h="2454274">
                  <a:moveTo>
                    <a:pt x="0" y="127702"/>
                  </a:moveTo>
                  <a:cubicBezTo>
                    <a:pt x="0" y="57174"/>
                    <a:pt x="57174" y="0"/>
                    <a:pt x="127702" y="0"/>
                  </a:cubicBezTo>
                  <a:lnTo>
                    <a:pt x="1149315" y="0"/>
                  </a:lnTo>
                  <a:cubicBezTo>
                    <a:pt x="1219843" y="0"/>
                    <a:pt x="1277017" y="57174"/>
                    <a:pt x="1277017" y="127702"/>
                  </a:cubicBezTo>
                  <a:lnTo>
                    <a:pt x="1277017" y="2326572"/>
                  </a:lnTo>
                  <a:cubicBezTo>
                    <a:pt x="1277017" y="2397100"/>
                    <a:pt x="1219843" y="2454274"/>
                    <a:pt x="1149315" y="2454274"/>
                  </a:cubicBezTo>
                  <a:lnTo>
                    <a:pt x="127702" y="2454274"/>
                  </a:lnTo>
                  <a:cubicBezTo>
                    <a:pt x="57174" y="2454274"/>
                    <a:pt x="0" y="2397100"/>
                    <a:pt x="0" y="2326572"/>
                  </a:cubicBezTo>
                  <a:lnTo>
                    <a:pt x="0" y="127702"/>
                  </a:lnTo>
                  <a:close/>
                </a:path>
              </a:pathLst>
            </a:custGeom>
            <a:solidFill>
              <a:srgbClr val="FEC211"/>
            </a:solidFill>
            <a:ln>
              <a:noFill/>
            </a:ln>
          </p:spPr>
          <p:style>
            <a:lnRef idx="2">
              <a:schemeClr val="accent3"/>
            </a:lnRef>
            <a:fillRef idx="1">
              <a:schemeClr val="lt1"/>
            </a:fillRef>
            <a:effectRef idx="0">
              <a:schemeClr val="accent3"/>
            </a:effectRef>
            <a:fontRef idx="minor">
              <a:schemeClr val="dk1"/>
            </a:fontRef>
          </p:style>
          <p:txBody>
            <a:bodyPr spcFirstLastPara="0" vert="horz" wrap="square" lIns="120904" tIns="1102614" rIns="120904" bIns="611758" numCol="1" spcCol="1270" anchor="ctr" anchorCtr="0">
              <a:noAutofit/>
            </a:bodyPr>
            <a:lstStyle/>
            <a:p>
              <a:pPr marL="0" lvl="0" indent="0" algn="ctr" defTabSz="755650">
                <a:lnSpc>
                  <a:spcPct val="90000"/>
                </a:lnSpc>
                <a:spcBef>
                  <a:spcPct val="0"/>
                </a:spcBef>
                <a:spcAft>
                  <a:spcPct val="35000"/>
                </a:spcAft>
                <a:buNone/>
              </a:pPr>
              <a:r>
                <a:rPr lang="es-ES_tradnl" sz="1400" b="1" kern="1200" dirty="0">
                  <a:solidFill>
                    <a:schemeClr val="bg1"/>
                  </a:solidFill>
                </a:rPr>
                <a:t>Cliente </a:t>
              </a:r>
            </a:p>
          </p:txBody>
        </p:sp>
        <p:sp>
          <p:nvSpPr>
            <p:cNvPr id="14" name="Elipse 13">
              <a:extLst>
                <a:ext uri="{FF2B5EF4-FFF2-40B4-BE49-F238E27FC236}">
                  <a16:creationId xmlns:a16="http://schemas.microsoft.com/office/drawing/2014/main" id="{90BBB4B1-6F18-5647-9272-8CFE855C3B85}"/>
                </a:ext>
              </a:extLst>
            </p:cNvPr>
            <p:cNvSpPr/>
            <p:nvPr/>
          </p:nvSpPr>
          <p:spPr>
            <a:xfrm>
              <a:off x="5478691" y="2705553"/>
              <a:ext cx="817273" cy="817273"/>
            </a:xfrm>
            <a:prstGeom prst="ellipse">
              <a:avLst/>
            </a:prstGeom>
            <a:blipFill>
              <a:blip r:embed="rId5">
                <a:extLst>
                  <a:ext uri="{28A0092B-C50C-407E-A947-70E740481C1C}">
                    <a14:useLocalDpi xmlns:a14="http://schemas.microsoft.com/office/drawing/2010/main" val="0"/>
                  </a:ext>
                </a:extLst>
              </a:blip>
              <a:srcRect/>
              <a:stretch>
                <a:fillRect l="-25000" r="-25000"/>
              </a:stretch>
            </a:blipFill>
            <a:ln>
              <a:noFill/>
            </a:ln>
          </p:spPr>
          <p:style>
            <a:lnRef idx="2">
              <a:schemeClr val="accent4"/>
            </a:lnRef>
            <a:fillRef idx="1">
              <a:schemeClr val="lt1"/>
            </a:fillRef>
            <a:effectRef idx="0">
              <a:schemeClr val="accent4"/>
            </a:effectRef>
            <a:fontRef idx="minor">
              <a:schemeClr val="lt1">
                <a:hueOff val="0"/>
                <a:satOff val="0"/>
                <a:lumOff val="0"/>
                <a:alphaOff val="0"/>
              </a:schemeClr>
            </a:fontRef>
          </p:style>
        </p:sp>
        <p:sp>
          <p:nvSpPr>
            <p:cNvPr id="15" name="Forma libre 14">
              <a:extLst>
                <a:ext uri="{FF2B5EF4-FFF2-40B4-BE49-F238E27FC236}">
                  <a16:creationId xmlns:a16="http://schemas.microsoft.com/office/drawing/2014/main" id="{71F2BF5C-1404-8147-9EC8-8CCA8961385D}"/>
                </a:ext>
              </a:extLst>
            </p:cNvPr>
            <p:cNvSpPr/>
            <p:nvPr/>
          </p:nvSpPr>
          <p:spPr>
            <a:xfrm>
              <a:off x="6564148" y="2558297"/>
              <a:ext cx="1277017" cy="2454274"/>
            </a:xfrm>
            <a:custGeom>
              <a:avLst/>
              <a:gdLst>
                <a:gd name="connsiteX0" fmla="*/ 0 w 1277017"/>
                <a:gd name="connsiteY0" fmla="*/ 127702 h 2454274"/>
                <a:gd name="connsiteX1" fmla="*/ 127702 w 1277017"/>
                <a:gd name="connsiteY1" fmla="*/ 0 h 2454274"/>
                <a:gd name="connsiteX2" fmla="*/ 1149315 w 1277017"/>
                <a:gd name="connsiteY2" fmla="*/ 0 h 2454274"/>
                <a:gd name="connsiteX3" fmla="*/ 1277017 w 1277017"/>
                <a:gd name="connsiteY3" fmla="*/ 127702 h 2454274"/>
                <a:gd name="connsiteX4" fmla="*/ 1277017 w 1277017"/>
                <a:gd name="connsiteY4" fmla="*/ 2326572 h 2454274"/>
                <a:gd name="connsiteX5" fmla="*/ 1149315 w 1277017"/>
                <a:gd name="connsiteY5" fmla="*/ 2454274 h 2454274"/>
                <a:gd name="connsiteX6" fmla="*/ 127702 w 1277017"/>
                <a:gd name="connsiteY6" fmla="*/ 2454274 h 2454274"/>
                <a:gd name="connsiteX7" fmla="*/ 0 w 1277017"/>
                <a:gd name="connsiteY7" fmla="*/ 2326572 h 2454274"/>
                <a:gd name="connsiteX8" fmla="*/ 0 w 1277017"/>
                <a:gd name="connsiteY8" fmla="*/ 127702 h 2454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77017" h="2454274">
                  <a:moveTo>
                    <a:pt x="0" y="127702"/>
                  </a:moveTo>
                  <a:cubicBezTo>
                    <a:pt x="0" y="57174"/>
                    <a:pt x="57174" y="0"/>
                    <a:pt x="127702" y="0"/>
                  </a:cubicBezTo>
                  <a:lnTo>
                    <a:pt x="1149315" y="0"/>
                  </a:lnTo>
                  <a:cubicBezTo>
                    <a:pt x="1219843" y="0"/>
                    <a:pt x="1277017" y="57174"/>
                    <a:pt x="1277017" y="127702"/>
                  </a:cubicBezTo>
                  <a:lnTo>
                    <a:pt x="1277017" y="2326572"/>
                  </a:lnTo>
                  <a:cubicBezTo>
                    <a:pt x="1277017" y="2397100"/>
                    <a:pt x="1219843" y="2454274"/>
                    <a:pt x="1149315" y="2454274"/>
                  </a:cubicBezTo>
                  <a:lnTo>
                    <a:pt x="127702" y="2454274"/>
                  </a:lnTo>
                  <a:cubicBezTo>
                    <a:pt x="57174" y="2454274"/>
                    <a:pt x="0" y="2397100"/>
                    <a:pt x="0" y="2326572"/>
                  </a:cubicBezTo>
                  <a:lnTo>
                    <a:pt x="0" y="127702"/>
                  </a:lnTo>
                  <a:close/>
                </a:path>
              </a:pathLst>
            </a:custGeom>
            <a:solidFill>
              <a:srgbClr val="808799"/>
            </a:solidFill>
            <a:ln>
              <a:noFill/>
            </a:ln>
          </p:spPr>
          <p:style>
            <a:lnRef idx="2">
              <a:schemeClr val="accent3"/>
            </a:lnRef>
            <a:fillRef idx="1">
              <a:schemeClr val="lt1"/>
            </a:fillRef>
            <a:effectRef idx="0">
              <a:schemeClr val="accent3"/>
            </a:effectRef>
            <a:fontRef idx="minor">
              <a:schemeClr val="dk1"/>
            </a:fontRef>
          </p:style>
          <p:txBody>
            <a:bodyPr spcFirstLastPara="0" vert="horz" wrap="square" lIns="120904" tIns="1102614" rIns="120904" bIns="611758" numCol="1" spcCol="1270" anchor="ctr" anchorCtr="0">
              <a:noAutofit/>
            </a:bodyPr>
            <a:lstStyle/>
            <a:p>
              <a:pPr marL="0" lvl="0" indent="0" algn="ctr" defTabSz="755650">
                <a:lnSpc>
                  <a:spcPct val="90000"/>
                </a:lnSpc>
                <a:spcBef>
                  <a:spcPct val="0"/>
                </a:spcBef>
                <a:spcAft>
                  <a:spcPct val="35000"/>
                </a:spcAft>
                <a:buNone/>
              </a:pPr>
              <a:r>
                <a:rPr lang="es-ES_tradnl" sz="1400" b="1" kern="1200" dirty="0">
                  <a:solidFill>
                    <a:schemeClr val="bg1"/>
                  </a:solidFill>
                </a:rPr>
                <a:t>Cliente </a:t>
              </a:r>
            </a:p>
          </p:txBody>
        </p:sp>
        <p:sp>
          <p:nvSpPr>
            <p:cNvPr id="16" name="Elipse 15">
              <a:extLst>
                <a:ext uri="{FF2B5EF4-FFF2-40B4-BE49-F238E27FC236}">
                  <a16:creationId xmlns:a16="http://schemas.microsoft.com/office/drawing/2014/main" id="{194C3E45-5871-6640-82DF-DD433FAC6E10}"/>
                </a:ext>
              </a:extLst>
            </p:cNvPr>
            <p:cNvSpPr/>
            <p:nvPr/>
          </p:nvSpPr>
          <p:spPr>
            <a:xfrm>
              <a:off x="6794020" y="2705553"/>
              <a:ext cx="817273" cy="817273"/>
            </a:xfrm>
            <a:prstGeom prst="ellipse">
              <a:avLst/>
            </a:prstGeom>
            <a:blipFill>
              <a:blip r:embed="rId5">
                <a:extLst>
                  <a:ext uri="{28A0092B-C50C-407E-A947-70E740481C1C}">
                    <a14:useLocalDpi xmlns:a14="http://schemas.microsoft.com/office/drawing/2010/main" val="0"/>
                  </a:ext>
                </a:extLst>
              </a:blip>
              <a:srcRect/>
              <a:stretch>
                <a:fillRect l="-25000" r="-25000"/>
              </a:stretch>
            </a:blipFill>
            <a:ln>
              <a:noFill/>
            </a:ln>
          </p:spPr>
          <p:style>
            <a:lnRef idx="2">
              <a:schemeClr val="accent4"/>
            </a:lnRef>
            <a:fillRef idx="1">
              <a:schemeClr val="lt1"/>
            </a:fillRef>
            <a:effectRef idx="0">
              <a:schemeClr val="accent4"/>
            </a:effectRef>
            <a:fontRef idx="minor">
              <a:schemeClr val="lt1">
                <a:hueOff val="0"/>
                <a:satOff val="0"/>
                <a:lumOff val="0"/>
                <a:alphaOff val="0"/>
              </a:schemeClr>
            </a:fontRef>
          </p:style>
        </p:sp>
        <p:sp>
          <p:nvSpPr>
            <p:cNvPr id="17" name="Flecha izquierda y derecha 16">
              <a:extLst>
                <a:ext uri="{FF2B5EF4-FFF2-40B4-BE49-F238E27FC236}">
                  <a16:creationId xmlns:a16="http://schemas.microsoft.com/office/drawing/2014/main" id="{8A8BCB3F-EFC5-1241-886B-B9980E18DA73}"/>
                </a:ext>
              </a:extLst>
            </p:cNvPr>
            <p:cNvSpPr/>
            <p:nvPr/>
          </p:nvSpPr>
          <p:spPr>
            <a:xfrm>
              <a:off x="1564367" y="4521717"/>
              <a:ext cx="6015265" cy="368141"/>
            </a:xfrm>
            <a:prstGeom prst="leftRightArrow">
              <a:avLst/>
            </a:prstGeom>
            <a:solidFill>
              <a:srgbClr val="EE4639"/>
            </a:solidFill>
            <a:ln>
              <a:noFill/>
            </a:ln>
          </p:spPr>
          <p:style>
            <a:lnRef idx="2">
              <a:schemeClr val="accent4"/>
            </a:lnRef>
            <a:fillRef idx="1">
              <a:schemeClr val="lt1"/>
            </a:fillRef>
            <a:effectRef idx="0">
              <a:schemeClr val="accent4"/>
            </a:effectRef>
            <a:fontRef idx="minor">
              <a:schemeClr val="dk1">
                <a:hueOff val="0"/>
                <a:satOff val="0"/>
                <a:lumOff val="0"/>
                <a:alphaOff val="0"/>
              </a:schemeClr>
            </a:fontRef>
          </p:style>
        </p:sp>
      </p:grpSp>
      <p:sp>
        <p:nvSpPr>
          <p:cNvPr id="6" name="Rectangle 5">
            <a:extLst>
              <a:ext uri="{FF2B5EF4-FFF2-40B4-BE49-F238E27FC236}">
                <a16:creationId xmlns:a16="http://schemas.microsoft.com/office/drawing/2014/main" id="{701AE58A-DA5D-5C42-830D-66ACA5C829E9}"/>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INTEGRACIÓN DE SCM</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236794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198C5AC2-C550-1F42-83B9-8230ED68D885}"/>
              </a:ext>
            </a:extLst>
          </p:cNvPr>
          <p:cNvSpPr/>
          <p:nvPr/>
        </p:nvSpPr>
        <p:spPr>
          <a:xfrm>
            <a:off x="6918960" y="5364480"/>
            <a:ext cx="2133600" cy="2244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8" name="object 7">
            <a:extLst>
              <a:ext uri="{FF2B5EF4-FFF2-40B4-BE49-F238E27FC236}">
                <a16:creationId xmlns:a16="http://schemas.microsoft.com/office/drawing/2014/main" id="{CB83B143-E7CC-F543-914E-735F945FE692}"/>
              </a:ext>
            </a:extLst>
          </p:cNvPr>
          <p:cNvSpPr txBox="1"/>
          <p:nvPr/>
        </p:nvSpPr>
        <p:spPr>
          <a:xfrm>
            <a:off x="1282298" y="918372"/>
            <a:ext cx="5704363" cy="1815882"/>
          </a:xfrm>
          <a:prstGeom prst="rect">
            <a:avLst/>
          </a:prstGeom>
        </p:spPr>
        <p:txBody>
          <a:bodyPr vert="horz" wrap="square" lIns="0" tIns="0" rIns="0" bIns="0" rtlCol="0">
            <a:spAutoFit/>
          </a:bodyPr>
          <a:lstStyle/>
          <a:p>
            <a:pPr marL="11725">
              <a:buClr>
                <a:schemeClr val="tx1"/>
              </a:buClr>
              <a:buSzPct val="100000"/>
              <a:tabLst>
                <a:tab pos="121285" algn="l"/>
              </a:tabLst>
            </a:pPr>
            <a:r>
              <a:rPr lang="es-ES_tradnl" sz="1400" spc="-10" dirty="0">
                <a:cs typeface="Source Sans Pro"/>
              </a:rPr>
              <a:t>En esta sesión:</a:t>
            </a:r>
          </a:p>
          <a:p>
            <a:pPr marL="177800" lvl="1" indent="-165100">
              <a:buClr>
                <a:srgbClr val="EE4639"/>
              </a:buClr>
              <a:buSzPts val="1600"/>
              <a:buFont typeface="Arial" charset="0"/>
              <a:buChar char="•"/>
              <a:tabLst>
                <a:tab pos="120650" algn="l"/>
              </a:tabLst>
            </a:pPr>
            <a:r>
              <a:rPr lang="es-ES_tradnl" sz="1300" b="1" spc="-10" dirty="0">
                <a:solidFill>
                  <a:srgbClr val="262626"/>
                </a:solidFill>
                <a:latin typeface="Calibri" charset="0"/>
                <a:cs typeface="Calibri" charset="0"/>
              </a:rPr>
              <a:t>Entenderás</a:t>
            </a:r>
            <a:r>
              <a:rPr lang="es-ES_tradnl" sz="1300" spc="-10" dirty="0">
                <a:solidFill>
                  <a:srgbClr val="262626"/>
                </a:solidFill>
                <a:latin typeface="Calibri" charset="0"/>
                <a:cs typeface="Calibri" charset="0"/>
              </a:rPr>
              <a:t> en qué consiste el </a:t>
            </a:r>
            <a:r>
              <a:rPr lang="es-ES_tradnl" sz="1300" i="1" spc="-10" dirty="0" err="1">
                <a:solidFill>
                  <a:srgbClr val="262626"/>
                </a:solidFill>
                <a:latin typeface="Calibri" charset="0"/>
                <a:cs typeface="Calibri" charset="0"/>
              </a:rPr>
              <a:t>outsourcing</a:t>
            </a:r>
            <a:r>
              <a:rPr lang="es-ES_tradnl" sz="1300" i="1" spc="-10" dirty="0">
                <a:solidFill>
                  <a:srgbClr val="262626"/>
                </a:solidFill>
                <a:latin typeface="Calibri" charset="0"/>
                <a:cs typeface="Calibri" charset="0"/>
              </a:rPr>
              <a:t> </a:t>
            </a:r>
            <a:r>
              <a:rPr lang="es-ES_tradnl" sz="1300" spc="-10" dirty="0">
                <a:solidFill>
                  <a:srgbClr val="262626"/>
                </a:solidFill>
                <a:latin typeface="Calibri" charset="0"/>
                <a:cs typeface="Calibri" charset="0"/>
              </a:rPr>
              <a:t>logístico y el porqué en la actualidad es una alternativa usada por muchas empresas para optimizar la gestión y los costos.</a:t>
            </a:r>
          </a:p>
          <a:p>
            <a:pPr marL="177800" lvl="1" indent="-165100">
              <a:buClr>
                <a:srgbClr val="EE4639"/>
              </a:buClr>
              <a:buSzPts val="1600"/>
              <a:buFont typeface="Arial" charset="0"/>
              <a:buChar char="•"/>
              <a:tabLst>
                <a:tab pos="120650" algn="l"/>
              </a:tabLst>
            </a:pPr>
            <a:endParaRPr lang="es-ES_tradnl" sz="1300" spc="-10" dirty="0">
              <a:solidFill>
                <a:srgbClr val="262626"/>
              </a:solidFill>
              <a:latin typeface="Calibri" charset="0"/>
              <a:cs typeface="Calibri" charset="0"/>
            </a:endParaRPr>
          </a:p>
          <a:p>
            <a:pPr marL="177800" lvl="1" indent="-165100">
              <a:buClr>
                <a:srgbClr val="EE4639"/>
              </a:buClr>
              <a:buSzPts val="1600"/>
              <a:buFont typeface="Arial" charset="0"/>
              <a:buChar char="•"/>
              <a:tabLst>
                <a:tab pos="120650" algn="l"/>
              </a:tabLst>
            </a:pPr>
            <a:r>
              <a:rPr lang="es-ES_tradnl" sz="1300" b="1" spc="-10" dirty="0">
                <a:solidFill>
                  <a:srgbClr val="262626"/>
                </a:solidFill>
                <a:latin typeface="Calibri" charset="0"/>
                <a:cs typeface="Calibri" charset="0"/>
              </a:rPr>
              <a:t>Conocerás</a:t>
            </a:r>
            <a:r>
              <a:rPr lang="es-ES_tradnl" sz="1300" spc="-10" dirty="0">
                <a:solidFill>
                  <a:srgbClr val="262626"/>
                </a:solidFill>
                <a:latin typeface="Calibri" charset="0"/>
                <a:cs typeface="Calibri" charset="0"/>
              </a:rPr>
              <a:t> sobre los Operadores Logísticos que son empresas que brindan servicios de </a:t>
            </a:r>
            <a:r>
              <a:rPr lang="es-ES_tradnl" sz="1300" i="1" spc="-10" dirty="0" err="1">
                <a:solidFill>
                  <a:srgbClr val="262626"/>
                </a:solidFill>
                <a:latin typeface="Calibri" charset="0"/>
                <a:cs typeface="Calibri" charset="0"/>
              </a:rPr>
              <a:t>Outsourcing</a:t>
            </a:r>
            <a:r>
              <a:rPr lang="es-ES_tradnl" sz="1300" spc="-10" dirty="0">
                <a:solidFill>
                  <a:srgbClr val="262626"/>
                </a:solidFill>
                <a:latin typeface="Calibri" charset="0"/>
                <a:cs typeface="Calibri" charset="0"/>
              </a:rPr>
              <a:t>.</a:t>
            </a:r>
          </a:p>
          <a:p>
            <a:pPr marL="177800" lvl="1" indent="-165100">
              <a:buClr>
                <a:srgbClr val="EE4639"/>
              </a:buClr>
              <a:buSzPts val="1600"/>
              <a:buFont typeface="Arial" charset="0"/>
              <a:buChar char="•"/>
              <a:tabLst>
                <a:tab pos="120650" algn="l"/>
              </a:tabLst>
            </a:pPr>
            <a:endParaRPr lang="es-ES_tradnl" sz="1300" spc="-10" dirty="0">
              <a:solidFill>
                <a:srgbClr val="262626"/>
              </a:solidFill>
              <a:latin typeface="Calibri" charset="0"/>
              <a:cs typeface="Calibri" charset="0"/>
            </a:endParaRPr>
          </a:p>
          <a:p>
            <a:pPr marL="177800" lvl="1" indent="-165100">
              <a:buClr>
                <a:srgbClr val="EE4639"/>
              </a:buClr>
              <a:buSzPts val="1600"/>
              <a:buFont typeface="Arial" charset="0"/>
              <a:buChar char="•"/>
              <a:tabLst>
                <a:tab pos="120650" algn="l"/>
              </a:tabLst>
            </a:pPr>
            <a:r>
              <a:rPr lang="es-ES_tradnl" sz="1300" b="1" spc="-10" dirty="0">
                <a:solidFill>
                  <a:srgbClr val="262626"/>
                </a:solidFill>
                <a:latin typeface="Calibri" charset="0"/>
                <a:cs typeface="Calibri" charset="0"/>
              </a:rPr>
              <a:t>Aprenderás</a:t>
            </a:r>
            <a:r>
              <a:rPr lang="es-ES_tradnl" sz="1300" spc="-10" dirty="0">
                <a:solidFill>
                  <a:srgbClr val="262626"/>
                </a:solidFill>
                <a:latin typeface="Calibri" charset="0"/>
                <a:cs typeface="Calibri" charset="0"/>
              </a:rPr>
              <a:t> de la importancia al integrar los diferentes procesos para que la cadena de suministros tenga un desempeño óptimo.</a:t>
            </a:r>
          </a:p>
        </p:txBody>
      </p:sp>
      <p:pic>
        <p:nvPicPr>
          <p:cNvPr id="9" name="Imagen 8">
            <a:extLst>
              <a:ext uri="{FF2B5EF4-FFF2-40B4-BE49-F238E27FC236}">
                <a16:creationId xmlns:a16="http://schemas.microsoft.com/office/drawing/2014/main" id="{D700C011-C81A-D14D-9DF5-9DABA2A8FC60}"/>
              </a:ext>
            </a:extLst>
          </p:cNvPr>
          <p:cNvPicPr>
            <a:picLocks noChangeAspect="1"/>
          </p:cNvPicPr>
          <p:nvPr/>
        </p:nvPicPr>
        <p:blipFill>
          <a:blip r:embed="rId3"/>
          <a:stretch>
            <a:fillRect/>
          </a:stretch>
        </p:blipFill>
        <p:spPr>
          <a:xfrm>
            <a:off x="1010839" y="954885"/>
            <a:ext cx="117851" cy="121369"/>
          </a:xfrm>
          <a:prstGeom prst="rect">
            <a:avLst/>
          </a:prstGeom>
        </p:spPr>
      </p:pic>
      <p:pic>
        <p:nvPicPr>
          <p:cNvPr id="11" name="Imagen 10">
            <a:extLst>
              <a:ext uri="{FF2B5EF4-FFF2-40B4-BE49-F238E27FC236}">
                <a16:creationId xmlns:a16="http://schemas.microsoft.com/office/drawing/2014/main" id="{161D1DD3-5B29-8144-8F8A-C488F9CCD1BE}"/>
              </a:ext>
            </a:extLst>
          </p:cNvPr>
          <p:cNvPicPr>
            <a:picLocks noChangeAspect="1"/>
          </p:cNvPicPr>
          <p:nvPr/>
        </p:nvPicPr>
        <p:blipFill>
          <a:blip r:embed="rId4">
            <a:alphaModFix amt="42000"/>
            <a:extLst>
              <a:ext uri="{28A0092B-C50C-407E-A947-70E740481C1C}">
                <a14:useLocalDpi xmlns:a14="http://schemas.microsoft.com/office/drawing/2010/main" val="0"/>
              </a:ext>
            </a:extLst>
          </a:blip>
          <a:stretch>
            <a:fillRect/>
          </a:stretch>
        </p:blipFill>
        <p:spPr>
          <a:xfrm>
            <a:off x="6986661" y="3052731"/>
            <a:ext cx="1689027" cy="2181257"/>
          </a:xfrm>
          <a:prstGeom prst="rect">
            <a:avLst/>
          </a:prstGeom>
        </p:spPr>
      </p:pic>
      <p:sp>
        <p:nvSpPr>
          <p:cNvPr id="12" name="Rectángulo 11">
            <a:extLst>
              <a:ext uri="{FF2B5EF4-FFF2-40B4-BE49-F238E27FC236}">
                <a16:creationId xmlns:a16="http://schemas.microsoft.com/office/drawing/2014/main" id="{49CF7243-54D2-C04E-913A-5ECB1DDD7C4A}"/>
              </a:ext>
            </a:extLst>
          </p:cNvPr>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13" name="Rectangle 5">
            <a:extLst>
              <a:ext uri="{FF2B5EF4-FFF2-40B4-BE49-F238E27FC236}">
                <a16:creationId xmlns:a16="http://schemas.microsoft.com/office/drawing/2014/main" id="{DC2870E7-3B99-4A4C-AA43-EA1F193BA560}"/>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INTRODUCCIÓN </a:t>
            </a:r>
          </a:p>
        </p:txBody>
      </p:sp>
      <p:pic>
        <p:nvPicPr>
          <p:cNvPr id="3" name="Imagen 2">
            <a:extLst>
              <a:ext uri="{FF2B5EF4-FFF2-40B4-BE49-F238E27FC236}">
                <a16:creationId xmlns:a16="http://schemas.microsoft.com/office/drawing/2014/main" id="{093A74B4-41FD-A34C-A686-246A2046D5E6}"/>
              </a:ext>
            </a:extLst>
          </p:cNvPr>
          <p:cNvPicPr>
            <a:picLocks noChangeAspect="1"/>
          </p:cNvPicPr>
          <p:nvPr/>
        </p:nvPicPr>
        <p:blipFill>
          <a:blip r:embed="rId5"/>
          <a:stretch>
            <a:fillRect/>
          </a:stretch>
        </p:blipFill>
        <p:spPr>
          <a:xfrm>
            <a:off x="1282298" y="3052731"/>
            <a:ext cx="3061914" cy="2181257"/>
          </a:xfrm>
          <a:prstGeom prst="rect">
            <a:avLst/>
          </a:prstGeom>
        </p:spPr>
      </p:pic>
    </p:spTree>
    <p:custDataLst>
      <p:tags r:id="rId1"/>
    </p:custDataLst>
    <p:extLst>
      <p:ext uri="{BB962C8B-B14F-4D97-AF65-F5344CB8AC3E}">
        <p14:creationId xmlns:p14="http://schemas.microsoft.com/office/powerpoint/2010/main" val="3789734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03C2BC4C-EC52-AF4C-AEF8-BF9E28FB6F12}"/>
              </a:ext>
            </a:extLst>
          </p:cNvPr>
          <p:cNvPicPr>
            <a:picLocks noChangeAspect="1"/>
          </p:cNvPicPr>
          <p:nvPr/>
        </p:nvPicPr>
        <p:blipFill rotWithShape="1">
          <a:blip r:embed="rId3"/>
          <a:srcRect r="5489"/>
          <a:stretch/>
        </p:blipFill>
        <p:spPr>
          <a:xfrm>
            <a:off x="3554233" y="973341"/>
            <a:ext cx="4332220" cy="2862645"/>
          </a:xfrm>
          <a:prstGeom prst="rect">
            <a:avLst/>
          </a:prstGeom>
        </p:spPr>
      </p:pic>
      <p:sp>
        <p:nvSpPr>
          <p:cNvPr id="5" name="object 7"/>
          <p:cNvSpPr txBox="1"/>
          <p:nvPr/>
        </p:nvSpPr>
        <p:spPr>
          <a:xfrm>
            <a:off x="510069" y="925339"/>
            <a:ext cx="8130694" cy="246221"/>
          </a:xfrm>
          <a:prstGeom prst="rect">
            <a:avLst/>
          </a:prstGeom>
        </p:spPr>
        <p:txBody>
          <a:bodyPr vert="horz" wrap="square" lIns="0" tIns="0" rIns="0" bIns="0" rtlCol="0">
            <a:spAutoFit/>
          </a:bodyPr>
          <a:lstStyle/>
          <a:p>
            <a:pPr marL="11725">
              <a:buClr>
                <a:schemeClr val="tx1"/>
              </a:buClr>
              <a:buSzPct val="100000"/>
              <a:tabLst>
                <a:tab pos="121285" algn="l"/>
              </a:tabLst>
            </a:pPr>
            <a:r>
              <a:rPr lang="en-US" sz="1600" b="1" spc="-10" dirty="0">
                <a:cs typeface="Source Sans Pro"/>
              </a:rPr>
              <a:t>LA DECISIÓN DE INTEGRAR LA CADENA DE SUMINISTROS:</a:t>
            </a:r>
          </a:p>
        </p:txBody>
      </p:sp>
      <p:sp>
        <p:nvSpPr>
          <p:cNvPr id="7" name="Rectangle 5">
            <a:extLst>
              <a:ext uri="{FF2B5EF4-FFF2-40B4-BE49-F238E27FC236}">
                <a16:creationId xmlns:a16="http://schemas.microsoft.com/office/drawing/2014/main" id="{26BF3C44-12EB-B24E-BB64-8F26EFAD5ECE}"/>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INTEGRACIÓN DE SCM</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sp>
        <p:nvSpPr>
          <p:cNvPr id="8" name="Rectángulo redondeado 7">
            <a:extLst>
              <a:ext uri="{FF2B5EF4-FFF2-40B4-BE49-F238E27FC236}">
                <a16:creationId xmlns:a16="http://schemas.microsoft.com/office/drawing/2014/main" id="{C53C6BDB-B969-7543-AE24-7A98887EDC7F}"/>
              </a:ext>
            </a:extLst>
          </p:cNvPr>
          <p:cNvSpPr/>
          <p:nvPr/>
        </p:nvSpPr>
        <p:spPr>
          <a:xfrm>
            <a:off x="1077707" y="3835986"/>
            <a:ext cx="6855764" cy="1043520"/>
          </a:xfrm>
          <a:prstGeom prst="roundRect">
            <a:avLst>
              <a:gd name="adj" fmla="val 9947"/>
            </a:avLst>
          </a:prstGeom>
          <a:solidFill>
            <a:srgbClr val="FCC8C4"/>
          </a:solidFill>
          <a:ln w="38100">
            <a:solidFill>
              <a:srgbClr val="EE4639"/>
            </a:solidFill>
          </a:ln>
        </p:spPr>
        <p:style>
          <a:lnRef idx="2">
            <a:schemeClr val="accent1">
              <a:shade val="50000"/>
            </a:schemeClr>
          </a:lnRef>
          <a:fillRef idx="1">
            <a:schemeClr val="accent1"/>
          </a:fillRef>
          <a:effectRef idx="0">
            <a:schemeClr val="accent1"/>
          </a:effectRef>
          <a:fontRef idx="minor">
            <a:schemeClr val="lt1"/>
          </a:fontRef>
        </p:style>
        <p:txBody>
          <a:bodyPr lIns="0" tIns="144000" rIns="36000" rtlCol="0" anchor="t"/>
          <a:lstStyle/>
          <a:p>
            <a:pPr marL="317500" indent="-133350">
              <a:buClr>
                <a:srgbClr val="EE4639"/>
              </a:buClr>
              <a:buSzPct val="100000"/>
              <a:buFont typeface="Arial"/>
              <a:buChar char="•"/>
            </a:pPr>
            <a:r>
              <a:rPr lang="es-ES_tradnl" sz="1500" dirty="0">
                <a:solidFill>
                  <a:schemeClr val="dk1"/>
                </a:solidFill>
                <a:latin typeface="Calibri"/>
                <a:cs typeface="Calibri"/>
                <a:sym typeface="Calibri"/>
              </a:rPr>
              <a:t>Una vez tomada la decisión de integrar la cadena de suministro, el paso siguiente consiste en </a:t>
            </a:r>
            <a:r>
              <a:rPr lang="es-ES_tradnl" sz="1500" b="1" dirty="0">
                <a:solidFill>
                  <a:schemeClr val="dk1"/>
                </a:solidFill>
                <a:latin typeface="Calibri"/>
                <a:cs typeface="Calibri"/>
                <a:sym typeface="Calibri"/>
              </a:rPr>
              <a:t>involucrar</a:t>
            </a:r>
            <a:r>
              <a:rPr lang="es-ES_tradnl" sz="1500" dirty="0">
                <a:solidFill>
                  <a:schemeClr val="dk1"/>
                </a:solidFill>
                <a:latin typeface="Calibri"/>
                <a:cs typeface="Calibri"/>
                <a:sym typeface="Calibri"/>
              </a:rPr>
              <a:t> al personal responsable de todos los departamentos afectados y contar con la </a:t>
            </a:r>
            <a:r>
              <a:rPr lang="es-ES_tradnl" sz="1500" b="1" dirty="0">
                <a:solidFill>
                  <a:schemeClr val="dk1"/>
                </a:solidFill>
                <a:latin typeface="Calibri"/>
                <a:cs typeface="Calibri"/>
                <a:sym typeface="Calibri"/>
              </a:rPr>
              <a:t>participación activa </a:t>
            </a:r>
            <a:r>
              <a:rPr lang="es-ES_tradnl" sz="1500" dirty="0">
                <a:solidFill>
                  <a:schemeClr val="dk1"/>
                </a:solidFill>
                <a:latin typeface="Calibri"/>
                <a:cs typeface="Calibri"/>
                <a:sym typeface="Calibri"/>
              </a:rPr>
              <a:t>de los futuros usuarios.</a:t>
            </a:r>
            <a:endParaRPr lang="es-ES_tradnl" sz="1500" dirty="0">
              <a:solidFill>
                <a:schemeClr val="dk1"/>
              </a:solidFill>
              <a:latin typeface="Calibri"/>
              <a:cs typeface="Calibri"/>
            </a:endParaRPr>
          </a:p>
        </p:txBody>
      </p:sp>
      <p:grpSp>
        <p:nvGrpSpPr>
          <p:cNvPr id="9" name="Grupo 8">
            <a:extLst>
              <a:ext uri="{FF2B5EF4-FFF2-40B4-BE49-F238E27FC236}">
                <a16:creationId xmlns:a16="http://schemas.microsoft.com/office/drawing/2014/main" id="{880DCC99-C8A9-6F4C-8605-678F71ECEAB1}"/>
              </a:ext>
            </a:extLst>
          </p:cNvPr>
          <p:cNvGrpSpPr/>
          <p:nvPr/>
        </p:nvGrpSpPr>
        <p:grpSpPr>
          <a:xfrm>
            <a:off x="4261447" y="3492509"/>
            <a:ext cx="489941" cy="489941"/>
            <a:chOff x="4853965" y="3710094"/>
            <a:chExt cx="1107996" cy="1107996"/>
          </a:xfrm>
        </p:grpSpPr>
        <p:sp>
          <p:nvSpPr>
            <p:cNvPr id="10" name="Rectángulo redondeado 9">
              <a:extLst>
                <a:ext uri="{FF2B5EF4-FFF2-40B4-BE49-F238E27FC236}">
                  <a16:creationId xmlns:a16="http://schemas.microsoft.com/office/drawing/2014/main" id="{DA68BED5-A6F0-B644-8888-42D37BF85F30}"/>
                </a:ext>
              </a:extLst>
            </p:cNvPr>
            <p:cNvSpPr/>
            <p:nvPr/>
          </p:nvSpPr>
          <p:spPr>
            <a:xfrm>
              <a:off x="4853965" y="3710094"/>
              <a:ext cx="1107996" cy="1107996"/>
            </a:xfrm>
            <a:prstGeom prst="roundRect">
              <a:avLst>
                <a:gd name="adj" fmla="val 1056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pic>
          <p:nvPicPr>
            <p:cNvPr id="11" name="Imagen 10">
              <a:extLst>
                <a:ext uri="{FF2B5EF4-FFF2-40B4-BE49-F238E27FC236}">
                  <a16:creationId xmlns:a16="http://schemas.microsoft.com/office/drawing/2014/main" id="{CFADF818-B6B4-5B46-B4E0-9FD7C37E6AA6}"/>
                </a:ext>
              </a:extLst>
            </p:cNvPr>
            <p:cNvPicPr>
              <a:picLocks noChangeAspect="1"/>
            </p:cNvPicPr>
            <p:nvPr/>
          </p:nvPicPr>
          <p:blipFill>
            <a:blip r:embed="rId4"/>
            <a:stretch>
              <a:fillRect/>
            </a:stretch>
          </p:blipFill>
          <p:spPr>
            <a:xfrm>
              <a:off x="5003457" y="3903491"/>
              <a:ext cx="793839" cy="698196"/>
            </a:xfrm>
            <a:prstGeom prst="rect">
              <a:avLst/>
            </a:prstGeom>
          </p:spPr>
        </p:pic>
      </p:grpSp>
      <p:sp>
        <p:nvSpPr>
          <p:cNvPr id="12" name="Rectángulo 11">
            <a:extLst>
              <a:ext uri="{FF2B5EF4-FFF2-40B4-BE49-F238E27FC236}">
                <a16:creationId xmlns:a16="http://schemas.microsoft.com/office/drawing/2014/main" id="{E7DE2A60-5830-7948-BF6D-F0AEAE832152}"/>
              </a:ext>
            </a:extLst>
          </p:cNvPr>
          <p:cNvSpPr/>
          <p:nvPr/>
        </p:nvSpPr>
        <p:spPr>
          <a:xfrm>
            <a:off x="2391397" y="2520169"/>
            <a:ext cx="1480887" cy="443198"/>
          </a:xfrm>
          <a:prstGeom prst="rect">
            <a:avLst/>
          </a:prstGeom>
        </p:spPr>
        <p:txBody>
          <a:bodyPr wrap="square" lIns="0" tIns="0" rIns="0" bIns="0">
            <a:spAutoFit/>
          </a:bodyPr>
          <a:lstStyle/>
          <a:p>
            <a:pPr lvl="0" defTabSz="1022350">
              <a:lnSpc>
                <a:spcPct val="90000"/>
              </a:lnSpc>
              <a:spcBef>
                <a:spcPct val="0"/>
              </a:spcBef>
              <a:spcAft>
                <a:spcPts val="0"/>
              </a:spcAft>
            </a:pPr>
            <a:r>
              <a:rPr lang="es-ES" sz="1600" b="1" dirty="0">
                <a:solidFill>
                  <a:srgbClr val="00B1C3"/>
                </a:solidFill>
                <a:latin typeface="Calibri" charset="0"/>
                <a:ea typeface="Calibri" charset="0"/>
                <a:cs typeface="Calibri" charset="0"/>
              </a:rPr>
              <a:t>Corresponde a la</a:t>
            </a:r>
          </a:p>
          <a:p>
            <a:pPr lvl="0" defTabSz="1022350">
              <a:lnSpc>
                <a:spcPct val="90000"/>
              </a:lnSpc>
              <a:spcBef>
                <a:spcPct val="0"/>
              </a:spcBef>
              <a:spcAft>
                <a:spcPts val="0"/>
              </a:spcAft>
            </a:pPr>
            <a:r>
              <a:rPr lang="es-ES" sz="1600" b="1" dirty="0">
                <a:solidFill>
                  <a:srgbClr val="00B1C3"/>
                </a:solidFill>
                <a:latin typeface="Calibri" charset="0"/>
                <a:ea typeface="Calibri" charset="0"/>
                <a:cs typeface="Calibri" charset="0"/>
              </a:rPr>
              <a:t>Alta dirección.</a:t>
            </a:r>
          </a:p>
        </p:txBody>
      </p:sp>
      <p:grpSp>
        <p:nvGrpSpPr>
          <p:cNvPr id="13" name="Agrupar 3">
            <a:extLst>
              <a:ext uri="{FF2B5EF4-FFF2-40B4-BE49-F238E27FC236}">
                <a16:creationId xmlns:a16="http://schemas.microsoft.com/office/drawing/2014/main" id="{7C6CA86F-B8C3-414D-AFD6-1D3E2CCE531E}"/>
              </a:ext>
            </a:extLst>
          </p:cNvPr>
          <p:cNvGrpSpPr/>
          <p:nvPr/>
        </p:nvGrpSpPr>
        <p:grpSpPr>
          <a:xfrm>
            <a:off x="1077706" y="2187771"/>
            <a:ext cx="1107996" cy="1107996"/>
            <a:chOff x="597294" y="1013797"/>
            <a:chExt cx="982735" cy="982735"/>
          </a:xfrm>
        </p:grpSpPr>
        <p:sp>
          <p:nvSpPr>
            <p:cNvPr id="14" name="Rectángulo redondeado 13">
              <a:extLst>
                <a:ext uri="{FF2B5EF4-FFF2-40B4-BE49-F238E27FC236}">
                  <a16:creationId xmlns:a16="http://schemas.microsoft.com/office/drawing/2014/main" id="{C8C5A787-F465-7B4D-B29E-8DE1F8FD5B61}"/>
                </a:ext>
              </a:extLst>
            </p:cNvPr>
            <p:cNvSpPr/>
            <p:nvPr/>
          </p:nvSpPr>
          <p:spPr>
            <a:xfrm>
              <a:off x="597294" y="1013797"/>
              <a:ext cx="982735" cy="982735"/>
            </a:xfrm>
            <a:prstGeom prst="roundRect">
              <a:avLst>
                <a:gd name="adj" fmla="val 10564"/>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pic>
          <p:nvPicPr>
            <p:cNvPr id="15" name="Imagen 14">
              <a:extLst>
                <a:ext uri="{FF2B5EF4-FFF2-40B4-BE49-F238E27FC236}">
                  <a16:creationId xmlns:a16="http://schemas.microsoft.com/office/drawing/2014/main" id="{E0008FCE-8DEB-DF43-82F3-955238757070}"/>
                </a:ext>
              </a:extLst>
            </p:cNvPr>
            <p:cNvPicPr>
              <a:picLocks noChangeAspect="1"/>
            </p:cNvPicPr>
            <p:nvPr/>
          </p:nvPicPr>
          <p:blipFill>
            <a:blip r:embed="rId5"/>
            <a:stretch>
              <a:fillRect/>
            </a:stretch>
          </p:blipFill>
          <p:spPr>
            <a:xfrm>
              <a:off x="721622" y="1145384"/>
              <a:ext cx="719561" cy="719561"/>
            </a:xfrm>
            <a:prstGeom prst="rect">
              <a:avLst/>
            </a:prstGeom>
          </p:spPr>
        </p:pic>
      </p:grpSp>
    </p:spTree>
    <p:extLst>
      <p:ext uri="{BB962C8B-B14F-4D97-AF65-F5344CB8AC3E}">
        <p14:creationId xmlns:p14="http://schemas.microsoft.com/office/powerpoint/2010/main" val="17729818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
          <p:cNvSpPr txBox="1"/>
          <p:nvPr/>
        </p:nvSpPr>
        <p:spPr>
          <a:xfrm>
            <a:off x="503237" y="912813"/>
            <a:ext cx="3738081" cy="492443"/>
          </a:xfrm>
          <a:prstGeom prst="rect">
            <a:avLst/>
          </a:prstGeom>
        </p:spPr>
        <p:txBody>
          <a:bodyPr vert="horz" wrap="square" lIns="0" tIns="0" rIns="0" bIns="0" rtlCol="0">
            <a:spAutoFit/>
          </a:bodyPr>
          <a:lstStyle/>
          <a:p>
            <a:pPr marL="11725">
              <a:spcAft>
                <a:spcPts val="600"/>
              </a:spcAft>
              <a:buClr>
                <a:schemeClr val="tx1"/>
              </a:buClr>
              <a:buSzPct val="100000"/>
              <a:tabLst>
                <a:tab pos="121285" algn="l"/>
              </a:tabLst>
            </a:pPr>
            <a:r>
              <a:rPr lang="en-US" sz="1600" b="1" spc="-10" dirty="0">
                <a:cs typeface="Source Sans Pro"/>
              </a:rPr>
              <a:t>REQUISITOS PARA INTEGRAR </a:t>
            </a:r>
            <a:br>
              <a:rPr lang="en-US" sz="1600" b="1" spc="-10" dirty="0">
                <a:cs typeface="Source Sans Pro"/>
              </a:rPr>
            </a:br>
            <a:r>
              <a:rPr lang="en-US" sz="1600" b="1" spc="-10" dirty="0">
                <a:cs typeface="Source Sans Pro"/>
              </a:rPr>
              <a:t>LA CADENA DE SUMINISTROS:</a:t>
            </a:r>
          </a:p>
        </p:txBody>
      </p:sp>
      <p:sp>
        <p:nvSpPr>
          <p:cNvPr id="7" name="Rectangle 5">
            <a:extLst>
              <a:ext uri="{FF2B5EF4-FFF2-40B4-BE49-F238E27FC236}">
                <a16:creationId xmlns:a16="http://schemas.microsoft.com/office/drawing/2014/main" id="{8983D15F-28B8-494C-A9B6-48A6F30C187F}"/>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INTEGRACIÓN DE SCM</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sp>
        <p:nvSpPr>
          <p:cNvPr id="10" name="Rectángulo 9">
            <a:extLst>
              <a:ext uri="{FF2B5EF4-FFF2-40B4-BE49-F238E27FC236}">
                <a16:creationId xmlns:a16="http://schemas.microsoft.com/office/drawing/2014/main" id="{714FDC32-42DD-B046-83F5-B01D9477E16F}"/>
              </a:ext>
            </a:extLst>
          </p:cNvPr>
          <p:cNvSpPr/>
          <p:nvPr/>
        </p:nvSpPr>
        <p:spPr>
          <a:xfrm>
            <a:off x="1171622" y="1668322"/>
            <a:ext cx="3069696" cy="430887"/>
          </a:xfrm>
          <a:prstGeom prst="rect">
            <a:avLst/>
          </a:prstGeom>
        </p:spPr>
        <p:txBody>
          <a:bodyPr wrap="square" lIns="0" tIns="0" rIns="0" bIns="0">
            <a:spAutoFit/>
          </a:bodyPr>
          <a:lstStyle/>
          <a:p>
            <a:pPr marL="11113">
              <a:buClr>
                <a:schemeClr val="tx1"/>
              </a:buClr>
              <a:buSzPct val="100000"/>
              <a:tabLst>
                <a:tab pos="121285" algn="l"/>
              </a:tabLst>
            </a:pPr>
            <a:r>
              <a:rPr lang="es-ES_tradnl" sz="1400" spc="-10" dirty="0">
                <a:cs typeface="Source Sans Pro"/>
              </a:rPr>
              <a:t>Confianza y conocimiento (objetivos comunes).</a:t>
            </a:r>
          </a:p>
        </p:txBody>
      </p:sp>
      <p:sp>
        <p:nvSpPr>
          <p:cNvPr id="11" name="Rectángulo 10">
            <a:extLst>
              <a:ext uri="{FF2B5EF4-FFF2-40B4-BE49-F238E27FC236}">
                <a16:creationId xmlns:a16="http://schemas.microsoft.com/office/drawing/2014/main" id="{71825F14-DFF6-3244-92C9-5132A0D91784}"/>
              </a:ext>
            </a:extLst>
          </p:cNvPr>
          <p:cNvSpPr/>
          <p:nvPr/>
        </p:nvSpPr>
        <p:spPr>
          <a:xfrm>
            <a:off x="397146" y="1600273"/>
            <a:ext cx="400819" cy="369332"/>
          </a:xfrm>
          <a:prstGeom prst="rect">
            <a:avLst/>
          </a:prstGeom>
          <a:noFill/>
        </p:spPr>
        <p:txBody>
          <a:bodyPr wrap="square" lIns="0" tIns="0" rIns="0" bIns="0">
            <a:spAutoFit/>
          </a:bodyPr>
          <a:lstStyle/>
          <a:p>
            <a:pPr algn="r"/>
            <a:r>
              <a:rPr lang="es-ES" sz="2400" b="1" dirty="0">
                <a:solidFill>
                  <a:srgbClr val="01B1C3"/>
                </a:solidFill>
                <a:latin typeface="Calibri" charset="0"/>
                <a:ea typeface="Calibri" charset="0"/>
                <a:cs typeface="Calibri" charset="0"/>
              </a:rPr>
              <a:t>01</a:t>
            </a:r>
            <a:endParaRPr lang="es-PE" sz="2400" b="1" dirty="0">
              <a:solidFill>
                <a:srgbClr val="01B1C3"/>
              </a:solidFill>
              <a:latin typeface="Calibri" charset="0"/>
              <a:ea typeface="Calibri" charset="0"/>
              <a:cs typeface="Calibri" charset="0"/>
            </a:endParaRPr>
          </a:p>
        </p:txBody>
      </p:sp>
      <p:cxnSp>
        <p:nvCxnSpPr>
          <p:cNvPr id="12" name="Conector recto 11">
            <a:extLst>
              <a:ext uri="{FF2B5EF4-FFF2-40B4-BE49-F238E27FC236}">
                <a16:creationId xmlns:a16="http://schemas.microsoft.com/office/drawing/2014/main" id="{32CA54DB-AAF3-D74B-8417-722F66871294}"/>
              </a:ext>
            </a:extLst>
          </p:cNvPr>
          <p:cNvCxnSpPr>
            <a:cxnSpLocks/>
            <a:endCxn id="35" idx="0"/>
          </p:cNvCxnSpPr>
          <p:nvPr/>
        </p:nvCxnSpPr>
        <p:spPr>
          <a:xfrm flipH="1">
            <a:off x="953170" y="1726189"/>
            <a:ext cx="2" cy="2755117"/>
          </a:xfrm>
          <a:prstGeom prst="line">
            <a:avLst/>
          </a:prstGeom>
          <a:ln w="12700">
            <a:solidFill>
              <a:srgbClr val="01B1C3"/>
            </a:solidFill>
          </a:ln>
        </p:spPr>
        <p:style>
          <a:lnRef idx="1">
            <a:schemeClr val="accent1"/>
          </a:lnRef>
          <a:fillRef idx="0">
            <a:schemeClr val="accent1"/>
          </a:fillRef>
          <a:effectRef idx="0">
            <a:schemeClr val="accent1"/>
          </a:effectRef>
          <a:fontRef idx="minor">
            <a:schemeClr val="tx1"/>
          </a:fontRef>
        </p:style>
      </p:cxnSp>
      <p:sp>
        <p:nvSpPr>
          <p:cNvPr id="13" name="Rectángulo 12">
            <a:extLst>
              <a:ext uri="{FF2B5EF4-FFF2-40B4-BE49-F238E27FC236}">
                <a16:creationId xmlns:a16="http://schemas.microsoft.com/office/drawing/2014/main" id="{D25406F0-588A-6D4B-8C33-BA67B67A2CA4}"/>
              </a:ext>
            </a:extLst>
          </p:cNvPr>
          <p:cNvSpPr/>
          <p:nvPr/>
        </p:nvSpPr>
        <p:spPr>
          <a:xfrm>
            <a:off x="397146" y="2188532"/>
            <a:ext cx="400819" cy="369332"/>
          </a:xfrm>
          <a:prstGeom prst="rect">
            <a:avLst/>
          </a:prstGeom>
          <a:noFill/>
        </p:spPr>
        <p:txBody>
          <a:bodyPr wrap="square" lIns="0" tIns="0" rIns="0" bIns="0">
            <a:spAutoFit/>
          </a:bodyPr>
          <a:lstStyle/>
          <a:p>
            <a:pPr algn="r"/>
            <a:r>
              <a:rPr lang="es-ES" sz="2400" b="1" dirty="0">
                <a:solidFill>
                  <a:srgbClr val="01B1C3"/>
                </a:solidFill>
                <a:latin typeface="Calibri" charset="0"/>
                <a:ea typeface="Calibri" charset="0"/>
                <a:cs typeface="Calibri" charset="0"/>
              </a:rPr>
              <a:t>02</a:t>
            </a:r>
            <a:endParaRPr lang="es-PE" sz="2400" b="1" dirty="0">
              <a:solidFill>
                <a:srgbClr val="01B1C3"/>
              </a:solidFill>
              <a:latin typeface="Calibri" charset="0"/>
              <a:ea typeface="Calibri" charset="0"/>
              <a:cs typeface="Calibri" charset="0"/>
            </a:endParaRPr>
          </a:p>
        </p:txBody>
      </p:sp>
      <p:sp>
        <p:nvSpPr>
          <p:cNvPr id="14" name="Rectángulo 13">
            <a:extLst>
              <a:ext uri="{FF2B5EF4-FFF2-40B4-BE49-F238E27FC236}">
                <a16:creationId xmlns:a16="http://schemas.microsoft.com/office/drawing/2014/main" id="{01ABE2CC-B599-6A47-9BA9-298FF2EE2733}"/>
              </a:ext>
            </a:extLst>
          </p:cNvPr>
          <p:cNvSpPr/>
          <p:nvPr/>
        </p:nvSpPr>
        <p:spPr>
          <a:xfrm>
            <a:off x="397146" y="2986547"/>
            <a:ext cx="400819" cy="369332"/>
          </a:xfrm>
          <a:prstGeom prst="rect">
            <a:avLst/>
          </a:prstGeom>
          <a:noFill/>
        </p:spPr>
        <p:txBody>
          <a:bodyPr wrap="square" lIns="0" tIns="0" rIns="0" bIns="0">
            <a:spAutoFit/>
          </a:bodyPr>
          <a:lstStyle/>
          <a:p>
            <a:pPr algn="r"/>
            <a:r>
              <a:rPr lang="es-ES" sz="2400" b="1" dirty="0">
                <a:solidFill>
                  <a:srgbClr val="01B1C3"/>
                </a:solidFill>
                <a:latin typeface="Calibri" charset="0"/>
                <a:ea typeface="Calibri" charset="0"/>
                <a:cs typeface="Calibri" charset="0"/>
              </a:rPr>
              <a:t>03</a:t>
            </a:r>
            <a:endParaRPr lang="es-PE" sz="2800" b="1" dirty="0">
              <a:solidFill>
                <a:srgbClr val="01B1C3"/>
              </a:solidFill>
              <a:latin typeface="Calibri" charset="0"/>
              <a:ea typeface="Calibri" charset="0"/>
              <a:cs typeface="Calibri" charset="0"/>
            </a:endParaRPr>
          </a:p>
        </p:txBody>
      </p:sp>
      <p:sp>
        <p:nvSpPr>
          <p:cNvPr id="15" name="Rectángulo 14">
            <a:extLst>
              <a:ext uri="{FF2B5EF4-FFF2-40B4-BE49-F238E27FC236}">
                <a16:creationId xmlns:a16="http://schemas.microsoft.com/office/drawing/2014/main" id="{99A899FB-46C1-984D-A06D-43F53EF55C12}"/>
              </a:ext>
            </a:extLst>
          </p:cNvPr>
          <p:cNvSpPr/>
          <p:nvPr/>
        </p:nvSpPr>
        <p:spPr>
          <a:xfrm>
            <a:off x="1171622" y="2247118"/>
            <a:ext cx="3069696" cy="646331"/>
          </a:xfrm>
          <a:prstGeom prst="rect">
            <a:avLst/>
          </a:prstGeom>
        </p:spPr>
        <p:txBody>
          <a:bodyPr wrap="square" lIns="0" tIns="0" rIns="0" bIns="0">
            <a:spAutoFit/>
          </a:bodyPr>
          <a:lstStyle/>
          <a:p>
            <a:pPr marL="11113">
              <a:buClr>
                <a:schemeClr val="tx1"/>
              </a:buClr>
              <a:buSzPct val="100000"/>
              <a:tabLst>
                <a:tab pos="121285" algn="l"/>
              </a:tabLst>
            </a:pPr>
            <a:r>
              <a:rPr lang="es-ES_tradnl" sz="1400" spc="-10" dirty="0">
                <a:cs typeface="Source Sans Pro"/>
              </a:rPr>
              <a:t>Sistemas que permitan el intercambio de información entre las empresas.</a:t>
            </a:r>
          </a:p>
          <a:p>
            <a:pPr marL="11113">
              <a:buClr>
                <a:schemeClr val="tx1"/>
              </a:buClr>
              <a:buSzPct val="100000"/>
              <a:tabLst>
                <a:tab pos="121285" algn="l"/>
              </a:tabLst>
            </a:pPr>
            <a:r>
              <a:rPr lang="es-ES_tradnl" sz="1400" spc="-10" dirty="0">
                <a:cs typeface="Source Sans Pro"/>
              </a:rPr>
              <a:t>Colaboración.</a:t>
            </a:r>
          </a:p>
        </p:txBody>
      </p:sp>
      <p:sp>
        <p:nvSpPr>
          <p:cNvPr id="16" name="Rectángulo 15">
            <a:extLst>
              <a:ext uri="{FF2B5EF4-FFF2-40B4-BE49-F238E27FC236}">
                <a16:creationId xmlns:a16="http://schemas.microsoft.com/office/drawing/2014/main" id="{6BD08AF4-636C-054E-A934-C8382AA85257}"/>
              </a:ext>
            </a:extLst>
          </p:cNvPr>
          <p:cNvSpPr/>
          <p:nvPr/>
        </p:nvSpPr>
        <p:spPr>
          <a:xfrm>
            <a:off x="1171622" y="3037497"/>
            <a:ext cx="3069696" cy="215444"/>
          </a:xfrm>
          <a:prstGeom prst="rect">
            <a:avLst/>
          </a:prstGeom>
        </p:spPr>
        <p:txBody>
          <a:bodyPr wrap="square" lIns="0" tIns="0" rIns="0" bIns="0">
            <a:spAutoFit/>
          </a:bodyPr>
          <a:lstStyle/>
          <a:p>
            <a:pPr marL="11113">
              <a:buClr>
                <a:schemeClr val="tx1"/>
              </a:buClr>
              <a:buSzPct val="100000"/>
              <a:tabLst>
                <a:tab pos="121285" algn="l"/>
              </a:tabLst>
            </a:pPr>
            <a:r>
              <a:rPr lang="es-ES_tradnl" sz="1400" spc="-10" dirty="0">
                <a:cs typeface="Source Sans Pro"/>
              </a:rPr>
              <a:t>Colaboración.</a:t>
            </a:r>
          </a:p>
        </p:txBody>
      </p:sp>
      <p:grpSp>
        <p:nvGrpSpPr>
          <p:cNvPr id="17" name="Agrupar 29">
            <a:extLst>
              <a:ext uri="{FF2B5EF4-FFF2-40B4-BE49-F238E27FC236}">
                <a16:creationId xmlns:a16="http://schemas.microsoft.com/office/drawing/2014/main" id="{A504397C-8D5B-8745-9863-EE2ECB546DE7}"/>
              </a:ext>
            </a:extLst>
          </p:cNvPr>
          <p:cNvGrpSpPr/>
          <p:nvPr/>
        </p:nvGrpSpPr>
        <p:grpSpPr>
          <a:xfrm>
            <a:off x="882775" y="1704312"/>
            <a:ext cx="140792" cy="140258"/>
            <a:chOff x="3427964" y="2244682"/>
            <a:chExt cx="225891" cy="225034"/>
          </a:xfrm>
        </p:grpSpPr>
        <p:sp>
          <p:nvSpPr>
            <p:cNvPr id="18" name="Elipse 17">
              <a:extLst>
                <a:ext uri="{FF2B5EF4-FFF2-40B4-BE49-F238E27FC236}">
                  <a16:creationId xmlns:a16="http://schemas.microsoft.com/office/drawing/2014/main" id="{9E29EFBE-CDD0-DC4B-BED0-BC615D039974}"/>
                </a:ext>
              </a:extLst>
            </p:cNvPr>
            <p:cNvSpPr/>
            <p:nvPr/>
          </p:nvSpPr>
          <p:spPr>
            <a:xfrm>
              <a:off x="3427964" y="2244682"/>
              <a:ext cx="225891" cy="225034"/>
            </a:xfrm>
            <a:prstGeom prst="ellipse">
              <a:avLst/>
            </a:prstGeom>
            <a:solidFill>
              <a:schemeClr val="bg1"/>
            </a:solidFill>
            <a:ln w="19050">
              <a:solidFill>
                <a:srgbClr val="01B1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19" name="Elipse 18">
              <a:extLst>
                <a:ext uri="{FF2B5EF4-FFF2-40B4-BE49-F238E27FC236}">
                  <a16:creationId xmlns:a16="http://schemas.microsoft.com/office/drawing/2014/main" id="{15386BAF-EE7B-F142-B2D2-00AD3EA71003}"/>
                </a:ext>
              </a:extLst>
            </p:cNvPr>
            <p:cNvSpPr/>
            <p:nvPr/>
          </p:nvSpPr>
          <p:spPr>
            <a:xfrm>
              <a:off x="3482167" y="2298680"/>
              <a:ext cx="117483" cy="117037"/>
            </a:xfrm>
            <a:prstGeom prst="ellipse">
              <a:avLst/>
            </a:prstGeom>
            <a:solidFill>
              <a:srgbClr val="01B1C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grpSp>
      <p:sp>
        <p:nvSpPr>
          <p:cNvPr id="20" name="Rectángulo 19">
            <a:extLst>
              <a:ext uri="{FF2B5EF4-FFF2-40B4-BE49-F238E27FC236}">
                <a16:creationId xmlns:a16="http://schemas.microsoft.com/office/drawing/2014/main" id="{5D9C9C6F-0677-4C46-A5DD-1A145023BF08}"/>
              </a:ext>
            </a:extLst>
          </p:cNvPr>
          <p:cNvSpPr/>
          <p:nvPr/>
        </p:nvSpPr>
        <p:spPr>
          <a:xfrm>
            <a:off x="1171622" y="3485769"/>
            <a:ext cx="3069696" cy="215444"/>
          </a:xfrm>
          <a:prstGeom prst="rect">
            <a:avLst/>
          </a:prstGeom>
        </p:spPr>
        <p:txBody>
          <a:bodyPr wrap="square" lIns="0" tIns="0" rIns="0" bIns="0">
            <a:spAutoFit/>
          </a:bodyPr>
          <a:lstStyle/>
          <a:p>
            <a:pPr marL="11113">
              <a:buClr>
                <a:schemeClr val="tx1"/>
              </a:buClr>
              <a:buSzPct val="100000"/>
              <a:tabLst>
                <a:tab pos="121285" algn="l"/>
              </a:tabLst>
            </a:pPr>
            <a:r>
              <a:rPr lang="es-ES_tradnl" sz="1400" spc="-10" dirty="0">
                <a:cs typeface="Source Sans Pro"/>
              </a:rPr>
              <a:t>Modificación y adecuación de procesos.</a:t>
            </a:r>
          </a:p>
        </p:txBody>
      </p:sp>
      <p:sp>
        <p:nvSpPr>
          <p:cNvPr id="21" name="Rectángulo 20">
            <a:extLst>
              <a:ext uri="{FF2B5EF4-FFF2-40B4-BE49-F238E27FC236}">
                <a16:creationId xmlns:a16="http://schemas.microsoft.com/office/drawing/2014/main" id="{48FAEE8D-6E6F-E240-B6B7-D1EDE713D5F8}"/>
              </a:ext>
            </a:extLst>
          </p:cNvPr>
          <p:cNvSpPr/>
          <p:nvPr/>
        </p:nvSpPr>
        <p:spPr>
          <a:xfrm>
            <a:off x="1171622" y="4408657"/>
            <a:ext cx="3069696" cy="430887"/>
          </a:xfrm>
          <a:prstGeom prst="rect">
            <a:avLst/>
          </a:prstGeom>
        </p:spPr>
        <p:txBody>
          <a:bodyPr wrap="square" lIns="0" tIns="0" rIns="0" bIns="0">
            <a:spAutoFit/>
          </a:bodyPr>
          <a:lstStyle/>
          <a:p>
            <a:pPr marL="11113">
              <a:buClr>
                <a:schemeClr val="tx1"/>
              </a:buClr>
              <a:buSzPct val="100000"/>
              <a:tabLst>
                <a:tab pos="121285" algn="l"/>
              </a:tabLst>
            </a:pPr>
            <a:r>
              <a:rPr lang="es-ES_tradnl" sz="1400" spc="-10" dirty="0">
                <a:cs typeface="Source Sans Pro"/>
              </a:rPr>
              <a:t>Determinar un nivel meta de servicio </a:t>
            </a:r>
            <a:br>
              <a:rPr lang="es-ES_tradnl" sz="1400" spc="-10" dirty="0">
                <a:cs typeface="Source Sans Pro"/>
              </a:rPr>
            </a:br>
            <a:r>
              <a:rPr lang="es-ES_tradnl" sz="1400" spc="-10" dirty="0">
                <a:cs typeface="Source Sans Pro"/>
              </a:rPr>
              <a:t>al cliente.</a:t>
            </a:r>
          </a:p>
        </p:txBody>
      </p:sp>
      <p:sp>
        <p:nvSpPr>
          <p:cNvPr id="22" name="Rectángulo 21">
            <a:extLst>
              <a:ext uri="{FF2B5EF4-FFF2-40B4-BE49-F238E27FC236}">
                <a16:creationId xmlns:a16="http://schemas.microsoft.com/office/drawing/2014/main" id="{DDBCDF1C-913B-BE45-B0F0-B8D95AF6BDA9}"/>
              </a:ext>
            </a:extLst>
          </p:cNvPr>
          <p:cNvSpPr/>
          <p:nvPr/>
        </p:nvSpPr>
        <p:spPr>
          <a:xfrm>
            <a:off x="399473" y="3429636"/>
            <a:ext cx="400819" cy="369332"/>
          </a:xfrm>
          <a:prstGeom prst="rect">
            <a:avLst/>
          </a:prstGeom>
          <a:noFill/>
        </p:spPr>
        <p:txBody>
          <a:bodyPr wrap="square" lIns="0" tIns="0" rIns="0" bIns="0">
            <a:spAutoFit/>
          </a:bodyPr>
          <a:lstStyle/>
          <a:p>
            <a:pPr algn="r"/>
            <a:r>
              <a:rPr lang="es-ES" sz="2400" b="1" dirty="0">
                <a:solidFill>
                  <a:srgbClr val="01B1C3"/>
                </a:solidFill>
                <a:latin typeface="Calibri" charset="0"/>
                <a:ea typeface="Calibri" charset="0"/>
                <a:cs typeface="Calibri" charset="0"/>
              </a:rPr>
              <a:t>04</a:t>
            </a:r>
            <a:endParaRPr lang="es-PE" sz="2800" b="1" dirty="0">
              <a:solidFill>
                <a:srgbClr val="01B1C3"/>
              </a:solidFill>
              <a:latin typeface="Calibri" charset="0"/>
              <a:ea typeface="Calibri" charset="0"/>
              <a:cs typeface="Calibri" charset="0"/>
            </a:endParaRPr>
          </a:p>
        </p:txBody>
      </p:sp>
      <p:sp>
        <p:nvSpPr>
          <p:cNvPr id="23" name="Rectángulo 22">
            <a:extLst>
              <a:ext uri="{FF2B5EF4-FFF2-40B4-BE49-F238E27FC236}">
                <a16:creationId xmlns:a16="http://schemas.microsoft.com/office/drawing/2014/main" id="{976E2F35-7C33-5449-B28E-1416D3BCA33C}"/>
              </a:ext>
            </a:extLst>
          </p:cNvPr>
          <p:cNvSpPr/>
          <p:nvPr/>
        </p:nvSpPr>
        <p:spPr>
          <a:xfrm>
            <a:off x="393971" y="4345813"/>
            <a:ext cx="400819" cy="369332"/>
          </a:xfrm>
          <a:prstGeom prst="rect">
            <a:avLst/>
          </a:prstGeom>
          <a:noFill/>
        </p:spPr>
        <p:txBody>
          <a:bodyPr wrap="square" lIns="0" tIns="0" rIns="0" bIns="0">
            <a:spAutoFit/>
          </a:bodyPr>
          <a:lstStyle/>
          <a:p>
            <a:pPr algn="r"/>
            <a:r>
              <a:rPr lang="es-ES" sz="2400" b="1" dirty="0">
                <a:solidFill>
                  <a:srgbClr val="01B1C3"/>
                </a:solidFill>
                <a:latin typeface="Calibri" charset="0"/>
                <a:ea typeface="Calibri" charset="0"/>
                <a:cs typeface="Calibri" charset="0"/>
              </a:rPr>
              <a:t>06</a:t>
            </a:r>
            <a:endParaRPr lang="es-PE" sz="2800" b="1" dirty="0">
              <a:solidFill>
                <a:srgbClr val="01B1C3"/>
              </a:solidFill>
              <a:latin typeface="Calibri" charset="0"/>
              <a:ea typeface="Calibri" charset="0"/>
              <a:cs typeface="Calibri" charset="0"/>
            </a:endParaRPr>
          </a:p>
        </p:txBody>
      </p:sp>
      <p:grpSp>
        <p:nvGrpSpPr>
          <p:cNvPr id="24" name="Agrupar 29">
            <a:extLst>
              <a:ext uri="{FF2B5EF4-FFF2-40B4-BE49-F238E27FC236}">
                <a16:creationId xmlns:a16="http://schemas.microsoft.com/office/drawing/2014/main" id="{130A8E59-572C-134C-A1A4-951C60FFDEB3}"/>
              </a:ext>
            </a:extLst>
          </p:cNvPr>
          <p:cNvGrpSpPr/>
          <p:nvPr/>
        </p:nvGrpSpPr>
        <p:grpSpPr>
          <a:xfrm>
            <a:off x="882775" y="2307372"/>
            <a:ext cx="140792" cy="140258"/>
            <a:chOff x="3427964" y="2244682"/>
            <a:chExt cx="225891" cy="225034"/>
          </a:xfrm>
        </p:grpSpPr>
        <p:sp>
          <p:nvSpPr>
            <p:cNvPr id="25" name="Elipse 24">
              <a:extLst>
                <a:ext uri="{FF2B5EF4-FFF2-40B4-BE49-F238E27FC236}">
                  <a16:creationId xmlns:a16="http://schemas.microsoft.com/office/drawing/2014/main" id="{84AD993B-A6D2-A143-9FA6-1289C022B4F4}"/>
                </a:ext>
              </a:extLst>
            </p:cNvPr>
            <p:cNvSpPr/>
            <p:nvPr/>
          </p:nvSpPr>
          <p:spPr>
            <a:xfrm>
              <a:off x="3427964" y="2244682"/>
              <a:ext cx="225891" cy="225034"/>
            </a:xfrm>
            <a:prstGeom prst="ellipse">
              <a:avLst/>
            </a:prstGeom>
            <a:solidFill>
              <a:schemeClr val="bg1"/>
            </a:solidFill>
            <a:ln w="19050">
              <a:solidFill>
                <a:srgbClr val="01B1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26" name="Elipse 25">
              <a:extLst>
                <a:ext uri="{FF2B5EF4-FFF2-40B4-BE49-F238E27FC236}">
                  <a16:creationId xmlns:a16="http://schemas.microsoft.com/office/drawing/2014/main" id="{5465C9E1-30B4-4C48-9D99-A47BC6A46D10}"/>
                </a:ext>
              </a:extLst>
            </p:cNvPr>
            <p:cNvSpPr/>
            <p:nvPr/>
          </p:nvSpPr>
          <p:spPr>
            <a:xfrm>
              <a:off x="3482167" y="2298680"/>
              <a:ext cx="117483" cy="117037"/>
            </a:xfrm>
            <a:prstGeom prst="ellipse">
              <a:avLst/>
            </a:prstGeom>
            <a:solidFill>
              <a:srgbClr val="01B1C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grpSp>
      <p:grpSp>
        <p:nvGrpSpPr>
          <p:cNvPr id="27" name="Agrupar 29">
            <a:extLst>
              <a:ext uri="{FF2B5EF4-FFF2-40B4-BE49-F238E27FC236}">
                <a16:creationId xmlns:a16="http://schemas.microsoft.com/office/drawing/2014/main" id="{8E907E67-179D-BA49-98B5-7042DBCE37C9}"/>
              </a:ext>
            </a:extLst>
          </p:cNvPr>
          <p:cNvGrpSpPr/>
          <p:nvPr/>
        </p:nvGrpSpPr>
        <p:grpSpPr>
          <a:xfrm>
            <a:off x="882775" y="3077292"/>
            <a:ext cx="140792" cy="140258"/>
            <a:chOff x="3427964" y="2244682"/>
            <a:chExt cx="225891" cy="225034"/>
          </a:xfrm>
        </p:grpSpPr>
        <p:sp>
          <p:nvSpPr>
            <p:cNvPr id="28" name="Elipse 27">
              <a:extLst>
                <a:ext uri="{FF2B5EF4-FFF2-40B4-BE49-F238E27FC236}">
                  <a16:creationId xmlns:a16="http://schemas.microsoft.com/office/drawing/2014/main" id="{E9EEBCDE-7241-C148-BF61-52209AA89C62}"/>
                </a:ext>
              </a:extLst>
            </p:cNvPr>
            <p:cNvSpPr/>
            <p:nvPr/>
          </p:nvSpPr>
          <p:spPr>
            <a:xfrm>
              <a:off x="3427964" y="2244682"/>
              <a:ext cx="225891" cy="225034"/>
            </a:xfrm>
            <a:prstGeom prst="ellipse">
              <a:avLst/>
            </a:prstGeom>
            <a:solidFill>
              <a:schemeClr val="bg1"/>
            </a:solidFill>
            <a:ln w="19050">
              <a:solidFill>
                <a:srgbClr val="01B1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29" name="Elipse 28">
              <a:extLst>
                <a:ext uri="{FF2B5EF4-FFF2-40B4-BE49-F238E27FC236}">
                  <a16:creationId xmlns:a16="http://schemas.microsoft.com/office/drawing/2014/main" id="{0DAEC246-F5C2-FA45-8AE0-611F9F711840}"/>
                </a:ext>
              </a:extLst>
            </p:cNvPr>
            <p:cNvSpPr/>
            <p:nvPr/>
          </p:nvSpPr>
          <p:spPr>
            <a:xfrm>
              <a:off x="3482167" y="2298680"/>
              <a:ext cx="117483" cy="117037"/>
            </a:xfrm>
            <a:prstGeom prst="ellipse">
              <a:avLst/>
            </a:prstGeom>
            <a:solidFill>
              <a:srgbClr val="01B1C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grpSp>
      <p:grpSp>
        <p:nvGrpSpPr>
          <p:cNvPr id="30" name="Agrupar 29">
            <a:extLst>
              <a:ext uri="{FF2B5EF4-FFF2-40B4-BE49-F238E27FC236}">
                <a16:creationId xmlns:a16="http://schemas.microsoft.com/office/drawing/2014/main" id="{C69D52A6-0A5F-694F-AB85-40B0652961F3}"/>
              </a:ext>
            </a:extLst>
          </p:cNvPr>
          <p:cNvGrpSpPr/>
          <p:nvPr/>
        </p:nvGrpSpPr>
        <p:grpSpPr>
          <a:xfrm>
            <a:off x="882775" y="3533100"/>
            <a:ext cx="140792" cy="140258"/>
            <a:chOff x="3427964" y="2244682"/>
            <a:chExt cx="225891" cy="225034"/>
          </a:xfrm>
        </p:grpSpPr>
        <p:sp>
          <p:nvSpPr>
            <p:cNvPr id="31" name="Elipse 30">
              <a:extLst>
                <a:ext uri="{FF2B5EF4-FFF2-40B4-BE49-F238E27FC236}">
                  <a16:creationId xmlns:a16="http://schemas.microsoft.com/office/drawing/2014/main" id="{F1ADCCB6-9C95-454D-BA50-FC1D2E1556E5}"/>
                </a:ext>
              </a:extLst>
            </p:cNvPr>
            <p:cNvSpPr/>
            <p:nvPr/>
          </p:nvSpPr>
          <p:spPr>
            <a:xfrm>
              <a:off x="3427964" y="2244682"/>
              <a:ext cx="225891" cy="225034"/>
            </a:xfrm>
            <a:prstGeom prst="ellipse">
              <a:avLst/>
            </a:prstGeom>
            <a:solidFill>
              <a:schemeClr val="bg1"/>
            </a:solidFill>
            <a:ln w="19050">
              <a:solidFill>
                <a:srgbClr val="01B1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32" name="Elipse 31">
              <a:extLst>
                <a:ext uri="{FF2B5EF4-FFF2-40B4-BE49-F238E27FC236}">
                  <a16:creationId xmlns:a16="http://schemas.microsoft.com/office/drawing/2014/main" id="{8C42A7DC-C03E-ED4F-A834-C59E92F7AD10}"/>
                </a:ext>
              </a:extLst>
            </p:cNvPr>
            <p:cNvSpPr/>
            <p:nvPr/>
          </p:nvSpPr>
          <p:spPr>
            <a:xfrm>
              <a:off x="3482167" y="2298680"/>
              <a:ext cx="117483" cy="117037"/>
            </a:xfrm>
            <a:prstGeom prst="ellipse">
              <a:avLst/>
            </a:prstGeom>
            <a:solidFill>
              <a:srgbClr val="01B1C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grpSp>
      <p:grpSp>
        <p:nvGrpSpPr>
          <p:cNvPr id="33" name="Agrupar 29">
            <a:extLst>
              <a:ext uri="{FF2B5EF4-FFF2-40B4-BE49-F238E27FC236}">
                <a16:creationId xmlns:a16="http://schemas.microsoft.com/office/drawing/2014/main" id="{945EE60E-B232-A84C-BC40-50754D2C851C}"/>
              </a:ext>
            </a:extLst>
          </p:cNvPr>
          <p:cNvGrpSpPr/>
          <p:nvPr/>
        </p:nvGrpSpPr>
        <p:grpSpPr>
          <a:xfrm>
            <a:off x="882775" y="4447650"/>
            <a:ext cx="140792" cy="140258"/>
            <a:chOff x="3427964" y="2244682"/>
            <a:chExt cx="225891" cy="225034"/>
          </a:xfrm>
        </p:grpSpPr>
        <p:sp>
          <p:nvSpPr>
            <p:cNvPr id="34" name="Elipse 33">
              <a:extLst>
                <a:ext uri="{FF2B5EF4-FFF2-40B4-BE49-F238E27FC236}">
                  <a16:creationId xmlns:a16="http://schemas.microsoft.com/office/drawing/2014/main" id="{7C839944-18B8-1D48-A905-5DC611DE5490}"/>
                </a:ext>
              </a:extLst>
            </p:cNvPr>
            <p:cNvSpPr/>
            <p:nvPr/>
          </p:nvSpPr>
          <p:spPr>
            <a:xfrm>
              <a:off x="3427964" y="2244682"/>
              <a:ext cx="225891" cy="225034"/>
            </a:xfrm>
            <a:prstGeom prst="ellipse">
              <a:avLst/>
            </a:prstGeom>
            <a:solidFill>
              <a:schemeClr val="bg1"/>
            </a:solidFill>
            <a:ln w="19050">
              <a:solidFill>
                <a:srgbClr val="01B1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35" name="Elipse 34">
              <a:extLst>
                <a:ext uri="{FF2B5EF4-FFF2-40B4-BE49-F238E27FC236}">
                  <a16:creationId xmlns:a16="http://schemas.microsoft.com/office/drawing/2014/main" id="{68EFE89B-F838-6442-9E13-DD95687D9357}"/>
                </a:ext>
              </a:extLst>
            </p:cNvPr>
            <p:cNvSpPr/>
            <p:nvPr/>
          </p:nvSpPr>
          <p:spPr>
            <a:xfrm>
              <a:off x="3482167" y="2298680"/>
              <a:ext cx="117483" cy="117037"/>
            </a:xfrm>
            <a:prstGeom prst="ellipse">
              <a:avLst/>
            </a:prstGeom>
            <a:solidFill>
              <a:srgbClr val="01B1C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grpSp>
      <p:sp>
        <p:nvSpPr>
          <p:cNvPr id="36" name="Rectángulo 35">
            <a:extLst>
              <a:ext uri="{FF2B5EF4-FFF2-40B4-BE49-F238E27FC236}">
                <a16:creationId xmlns:a16="http://schemas.microsoft.com/office/drawing/2014/main" id="{3D8319FD-EBE6-EA40-862B-F378CC6FBE31}"/>
              </a:ext>
            </a:extLst>
          </p:cNvPr>
          <p:cNvSpPr/>
          <p:nvPr/>
        </p:nvSpPr>
        <p:spPr>
          <a:xfrm>
            <a:off x="1171622" y="3925241"/>
            <a:ext cx="3069696" cy="215444"/>
          </a:xfrm>
          <a:prstGeom prst="rect">
            <a:avLst/>
          </a:prstGeom>
        </p:spPr>
        <p:txBody>
          <a:bodyPr wrap="square" lIns="0" tIns="0" rIns="0" bIns="0">
            <a:spAutoFit/>
          </a:bodyPr>
          <a:lstStyle/>
          <a:p>
            <a:pPr marL="11113">
              <a:buClr>
                <a:schemeClr val="tx1"/>
              </a:buClr>
              <a:buSzPct val="100000"/>
              <a:tabLst>
                <a:tab pos="121285" algn="l"/>
              </a:tabLst>
            </a:pPr>
            <a:r>
              <a:rPr lang="es-ES_tradnl" sz="1400" spc="-10" dirty="0">
                <a:cs typeface="Source Sans Pro"/>
              </a:rPr>
              <a:t>Buena planificación.</a:t>
            </a:r>
          </a:p>
        </p:txBody>
      </p:sp>
      <p:sp>
        <p:nvSpPr>
          <p:cNvPr id="37" name="Rectángulo 36">
            <a:extLst>
              <a:ext uri="{FF2B5EF4-FFF2-40B4-BE49-F238E27FC236}">
                <a16:creationId xmlns:a16="http://schemas.microsoft.com/office/drawing/2014/main" id="{C064E34C-6C72-7749-BB84-2D76B8FF5886}"/>
              </a:ext>
            </a:extLst>
          </p:cNvPr>
          <p:cNvSpPr/>
          <p:nvPr/>
        </p:nvSpPr>
        <p:spPr>
          <a:xfrm>
            <a:off x="393971" y="3862397"/>
            <a:ext cx="400819" cy="369332"/>
          </a:xfrm>
          <a:prstGeom prst="rect">
            <a:avLst/>
          </a:prstGeom>
          <a:noFill/>
        </p:spPr>
        <p:txBody>
          <a:bodyPr wrap="square" lIns="0" tIns="0" rIns="0" bIns="0">
            <a:spAutoFit/>
          </a:bodyPr>
          <a:lstStyle/>
          <a:p>
            <a:pPr algn="r"/>
            <a:r>
              <a:rPr lang="es-ES" sz="2400" b="1" dirty="0">
                <a:solidFill>
                  <a:srgbClr val="01B1C3"/>
                </a:solidFill>
                <a:latin typeface="Calibri" charset="0"/>
                <a:ea typeface="Calibri" charset="0"/>
                <a:cs typeface="Calibri" charset="0"/>
              </a:rPr>
              <a:t>05</a:t>
            </a:r>
            <a:endParaRPr lang="es-PE" sz="2800" b="1" dirty="0">
              <a:solidFill>
                <a:srgbClr val="01B1C3"/>
              </a:solidFill>
              <a:latin typeface="Calibri" charset="0"/>
              <a:ea typeface="Calibri" charset="0"/>
              <a:cs typeface="Calibri" charset="0"/>
            </a:endParaRPr>
          </a:p>
        </p:txBody>
      </p:sp>
      <p:grpSp>
        <p:nvGrpSpPr>
          <p:cNvPr id="38" name="Agrupar 29">
            <a:extLst>
              <a:ext uri="{FF2B5EF4-FFF2-40B4-BE49-F238E27FC236}">
                <a16:creationId xmlns:a16="http://schemas.microsoft.com/office/drawing/2014/main" id="{77B4D57B-6A32-2E41-AF84-F2D4C2F06D1D}"/>
              </a:ext>
            </a:extLst>
          </p:cNvPr>
          <p:cNvGrpSpPr/>
          <p:nvPr/>
        </p:nvGrpSpPr>
        <p:grpSpPr>
          <a:xfrm>
            <a:off x="882775" y="3964234"/>
            <a:ext cx="140792" cy="140258"/>
            <a:chOff x="3427964" y="2244682"/>
            <a:chExt cx="225891" cy="225034"/>
          </a:xfrm>
        </p:grpSpPr>
        <p:sp>
          <p:nvSpPr>
            <p:cNvPr id="39" name="Elipse 38">
              <a:extLst>
                <a:ext uri="{FF2B5EF4-FFF2-40B4-BE49-F238E27FC236}">
                  <a16:creationId xmlns:a16="http://schemas.microsoft.com/office/drawing/2014/main" id="{AB239D69-2FE1-7748-A497-312380F4AE53}"/>
                </a:ext>
              </a:extLst>
            </p:cNvPr>
            <p:cNvSpPr/>
            <p:nvPr/>
          </p:nvSpPr>
          <p:spPr>
            <a:xfrm>
              <a:off x="3427964" y="2244682"/>
              <a:ext cx="225891" cy="225034"/>
            </a:xfrm>
            <a:prstGeom prst="ellipse">
              <a:avLst/>
            </a:prstGeom>
            <a:solidFill>
              <a:schemeClr val="bg1"/>
            </a:solidFill>
            <a:ln w="19050">
              <a:solidFill>
                <a:srgbClr val="01B1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40" name="Elipse 39">
              <a:extLst>
                <a:ext uri="{FF2B5EF4-FFF2-40B4-BE49-F238E27FC236}">
                  <a16:creationId xmlns:a16="http://schemas.microsoft.com/office/drawing/2014/main" id="{A5CA47F9-92AA-AE4A-89BD-0B0F9902D9B2}"/>
                </a:ext>
              </a:extLst>
            </p:cNvPr>
            <p:cNvSpPr/>
            <p:nvPr/>
          </p:nvSpPr>
          <p:spPr>
            <a:xfrm>
              <a:off x="3482167" y="2298680"/>
              <a:ext cx="117483" cy="117037"/>
            </a:xfrm>
            <a:prstGeom prst="ellipse">
              <a:avLst/>
            </a:prstGeom>
            <a:solidFill>
              <a:srgbClr val="01B1C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grpSp>
      <p:pic>
        <p:nvPicPr>
          <p:cNvPr id="42" name="Imagen 41">
            <a:extLst>
              <a:ext uri="{FF2B5EF4-FFF2-40B4-BE49-F238E27FC236}">
                <a16:creationId xmlns:a16="http://schemas.microsoft.com/office/drawing/2014/main" id="{02DB3EB8-4744-C64E-AAFF-09110BFD6560}"/>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4751388" y="6464"/>
            <a:ext cx="4392612" cy="5708535"/>
          </a:xfrm>
          <a:prstGeom prst="rect">
            <a:avLst/>
          </a:prstGeom>
        </p:spPr>
      </p:pic>
    </p:spTree>
    <p:extLst>
      <p:ext uri="{BB962C8B-B14F-4D97-AF65-F5344CB8AC3E}">
        <p14:creationId xmlns:p14="http://schemas.microsoft.com/office/powerpoint/2010/main" val="4205706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Imagen 25">
            <a:extLst>
              <a:ext uri="{FF2B5EF4-FFF2-40B4-BE49-F238E27FC236}">
                <a16:creationId xmlns:a16="http://schemas.microsoft.com/office/drawing/2014/main" id="{CB0DC0B1-6D24-F041-B4C5-15669A19881A}"/>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6180523" y="1309201"/>
            <a:ext cx="2344309" cy="1449637"/>
          </a:xfrm>
          <a:prstGeom prst="rect">
            <a:avLst/>
          </a:prstGeom>
        </p:spPr>
      </p:pic>
      <p:pic>
        <p:nvPicPr>
          <p:cNvPr id="4" name="Imagen 3">
            <a:extLst>
              <a:ext uri="{FF2B5EF4-FFF2-40B4-BE49-F238E27FC236}">
                <a16:creationId xmlns:a16="http://schemas.microsoft.com/office/drawing/2014/main" id="{3517F9BD-99BD-504A-8713-296147C7765E}"/>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3595978" y="1317912"/>
            <a:ext cx="2336782" cy="1440927"/>
          </a:xfrm>
          <a:prstGeom prst="rect">
            <a:avLst/>
          </a:prstGeom>
        </p:spPr>
      </p:pic>
      <p:sp>
        <p:nvSpPr>
          <p:cNvPr id="5" name="object 7"/>
          <p:cNvSpPr txBox="1"/>
          <p:nvPr/>
        </p:nvSpPr>
        <p:spPr>
          <a:xfrm>
            <a:off x="510069" y="925339"/>
            <a:ext cx="8130694" cy="246221"/>
          </a:xfrm>
          <a:prstGeom prst="rect">
            <a:avLst/>
          </a:prstGeom>
        </p:spPr>
        <p:txBody>
          <a:bodyPr vert="horz" wrap="square" lIns="0" tIns="0" rIns="0" bIns="0" rtlCol="0">
            <a:spAutoFit/>
          </a:bodyPr>
          <a:lstStyle/>
          <a:p>
            <a:pPr marL="11725">
              <a:buClr>
                <a:schemeClr val="tx1"/>
              </a:buClr>
              <a:buSzPct val="100000"/>
              <a:tabLst>
                <a:tab pos="121285" algn="l"/>
              </a:tabLst>
            </a:pPr>
            <a:r>
              <a:rPr lang="en-US" sz="1600" b="1" spc="-10" dirty="0">
                <a:cs typeface="Source Sans Pro"/>
              </a:rPr>
              <a:t>EJEMPLO DE LA IMPORTANCIA DE LA INTEGRACIÓN:</a:t>
            </a:r>
          </a:p>
        </p:txBody>
      </p:sp>
      <p:pic>
        <p:nvPicPr>
          <p:cNvPr id="11" name="Imagen 10"/>
          <p:cNvPicPr>
            <a:picLocks noChangeAspect="1"/>
          </p:cNvPicPr>
          <p:nvPr/>
        </p:nvPicPr>
        <p:blipFill rotWithShape="1">
          <a:blip r:embed="rId5"/>
          <a:srcRect l="2374" t="5103" r="3691" b="6162"/>
          <a:stretch/>
        </p:blipFill>
        <p:spPr>
          <a:xfrm>
            <a:off x="1039659" y="1306651"/>
            <a:ext cx="2344681" cy="1452188"/>
          </a:xfrm>
          <a:prstGeom prst="rect">
            <a:avLst/>
          </a:prstGeom>
        </p:spPr>
      </p:pic>
      <p:sp>
        <p:nvSpPr>
          <p:cNvPr id="10" name="Rectangle 5">
            <a:extLst>
              <a:ext uri="{FF2B5EF4-FFF2-40B4-BE49-F238E27FC236}">
                <a16:creationId xmlns:a16="http://schemas.microsoft.com/office/drawing/2014/main" id="{8011FA1D-EDE4-6245-8176-AAEBFE49764F}"/>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INTEGRACIÓN DE SCM</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cxnSp>
        <p:nvCxnSpPr>
          <p:cNvPr id="15" name="Conector recto de flecha 14">
            <a:extLst>
              <a:ext uri="{FF2B5EF4-FFF2-40B4-BE49-F238E27FC236}">
                <a16:creationId xmlns:a16="http://schemas.microsoft.com/office/drawing/2014/main" id="{BA6F2B9D-C1C9-AE48-ABF1-EF0318F54CB6}"/>
              </a:ext>
            </a:extLst>
          </p:cNvPr>
          <p:cNvCxnSpPr/>
          <p:nvPr/>
        </p:nvCxnSpPr>
        <p:spPr>
          <a:xfrm flipH="1">
            <a:off x="2483405" y="2384029"/>
            <a:ext cx="7600" cy="10"/>
          </a:xfrm>
          <a:prstGeom prst="straightConnector1">
            <a:avLst/>
          </a:prstGeom>
          <a:ln w="57150">
            <a:noFill/>
            <a:tailEnd type="triangle"/>
          </a:ln>
        </p:spPr>
        <p:style>
          <a:lnRef idx="1">
            <a:schemeClr val="accent1"/>
          </a:lnRef>
          <a:fillRef idx="0">
            <a:schemeClr val="accent1"/>
          </a:fillRef>
          <a:effectRef idx="0">
            <a:schemeClr val="accent1"/>
          </a:effectRef>
          <a:fontRef idx="minor">
            <a:schemeClr val="tx1"/>
          </a:fontRef>
        </p:style>
      </p:cxnSp>
      <p:graphicFrame>
        <p:nvGraphicFramePr>
          <p:cNvPr id="16" name="3 Tabla">
            <a:extLst>
              <a:ext uri="{FF2B5EF4-FFF2-40B4-BE49-F238E27FC236}">
                <a16:creationId xmlns:a16="http://schemas.microsoft.com/office/drawing/2014/main" id="{F515DAD5-ADBD-1443-A2EA-5DEF43459151}"/>
              </a:ext>
            </a:extLst>
          </p:cNvPr>
          <p:cNvGraphicFramePr>
            <a:graphicFrameLocks noGrp="1"/>
          </p:cNvGraphicFramePr>
          <p:nvPr>
            <p:extLst>
              <p:ext uri="{D42A27DB-BD31-4B8C-83A1-F6EECF244321}">
                <p14:modId xmlns:p14="http://schemas.microsoft.com/office/powerpoint/2010/main" val="1934596371"/>
              </p:ext>
            </p:extLst>
          </p:nvPr>
        </p:nvGraphicFramePr>
        <p:xfrm>
          <a:off x="1039660" y="2730674"/>
          <a:ext cx="2340731" cy="2525138"/>
        </p:xfrm>
        <a:graphic>
          <a:graphicData uri="http://schemas.openxmlformats.org/drawingml/2006/table">
            <a:tbl>
              <a:tblPr firstRow="1" firstCol="1" bandRow="1">
                <a:tableStyleId>{3B4B98B0-60AC-42C2-AFA5-B58CD77FA1E5}</a:tableStyleId>
              </a:tblPr>
              <a:tblGrid>
                <a:gridCol w="2340731">
                  <a:extLst>
                    <a:ext uri="{9D8B030D-6E8A-4147-A177-3AD203B41FA5}">
                      <a16:colId xmlns:a16="http://schemas.microsoft.com/office/drawing/2014/main" val="20000"/>
                    </a:ext>
                  </a:extLst>
                </a:gridCol>
              </a:tblGrid>
              <a:tr h="344245">
                <a:tc>
                  <a:txBody>
                    <a:bodyPr/>
                    <a:lstStyle/>
                    <a:p>
                      <a:pPr algn="ctr">
                        <a:lnSpc>
                          <a:spcPts val="1500"/>
                        </a:lnSpc>
                        <a:spcAft>
                          <a:spcPts val="0"/>
                        </a:spcAft>
                      </a:pPr>
                      <a:r>
                        <a:rPr lang="es-PE" sz="1300" dirty="0">
                          <a:solidFill>
                            <a:schemeClr val="bg1"/>
                          </a:solidFill>
                          <a:effectLst/>
                          <a:latin typeface="Calibri" charset="0"/>
                          <a:ea typeface="Calibri" charset="0"/>
                          <a:cs typeface="Calibri" charset="0"/>
                        </a:rPr>
                        <a:t>PRIMERA ESCENA:</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01B1C3"/>
                    </a:solidFill>
                  </a:tcPr>
                </a:tc>
                <a:extLst>
                  <a:ext uri="{0D108BD9-81ED-4DB2-BD59-A6C34878D82A}">
                    <a16:rowId xmlns:a16="http://schemas.microsoft.com/office/drawing/2014/main" val="10000"/>
                  </a:ext>
                </a:extLst>
              </a:tr>
              <a:tr h="2180893">
                <a:tc>
                  <a:txBody>
                    <a:bodyPr/>
                    <a:lstStyle/>
                    <a:p>
                      <a:r>
                        <a:rPr lang="es-PE" altLang="es-PE" sz="1200" b="0" dirty="0"/>
                        <a:t>Una empresa que exporta mangos piuranos a Japón, recibe pedidos por el doble de su producción normal.</a:t>
                      </a:r>
                    </a:p>
                  </a:txBody>
                  <a:tcPr marL="108000" marR="68580" marT="7200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3E8ED"/>
                    </a:solidFill>
                  </a:tcPr>
                </a:tc>
                <a:extLst>
                  <a:ext uri="{0D108BD9-81ED-4DB2-BD59-A6C34878D82A}">
                    <a16:rowId xmlns:a16="http://schemas.microsoft.com/office/drawing/2014/main" val="10001"/>
                  </a:ext>
                </a:extLst>
              </a:tr>
            </a:tbl>
          </a:graphicData>
        </a:graphic>
      </p:graphicFrame>
      <p:sp>
        <p:nvSpPr>
          <p:cNvPr id="17" name="Rectángulo redondeado 16">
            <a:extLst>
              <a:ext uri="{FF2B5EF4-FFF2-40B4-BE49-F238E27FC236}">
                <a16:creationId xmlns:a16="http://schemas.microsoft.com/office/drawing/2014/main" id="{614ADACB-571A-FB42-8F92-050AADCC41AA}"/>
              </a:ext>
            </a:extLst>
          </p:cNvPr>
          <p:cNvSpPr/>
          <p:nvPr/>
        </p:nvSpPr>
        <p:spPr>
          <a:xfrm>
            <a:off x="1043609" y="1306651"/>
            <a:ext cx="2340731" cy="3927337"/>
          </a:xfrm>
          <a:prstGeom prst="roundRect">
            <a:avLst>
              <a:gd name="adj" fmla="val 0"/>
            </a:avLst>
          </a:prstGeom>
          <a:noFill/>
          <a:ln>
            <a:solidFill>
              <a:srgbClr val="00B1C2"/>
            </a:solidFill>
          </a:ln>
        </p:spPr>
        <p:style>
          <a:lnRef idx="2">
            <a:schemeClr val="accent1">
              <a:shade val="50000"/>
            </a:schemeClr>
          </a:lnRef>
          <a:fillRef idx="1">
            <a:schemeClr val="accent1"/>
          </a:fillRef>
          <a:effectRef idx="0">
            <a:schemeClr val="accent1"/>
          </a:effectRef>
          <a:fontRef idx="minor">
            <a:schemeClr val="lt1"/>
          </a:fontRef>
        </p:style>
        <p:txBody>
          <a:bodyPr tIns="180000" rtlCol="0" anchor="t"/>
          <a:lstStyle/>
          <a:p>
            <a:pPr algn="ctr"/>
            <a:endParaRPr lang="es-PE" sz="1600" b="1" dirty="0">
              <a:solidFill>
                <a:schemeClr val="tx1"/>
              </a:solidFill>
              <a:latin typeface="Calibri" charset="0"/>
              <a:ea typeface="Calibri" charset="0"/>
              <a:cs typeface="Calibri" charset="0"/>
            </a:endParaRPr>
          </a:p>
          <a:p>
            <a:pPr algn="ctr"/>
            <a:endParaRPr lang="es-PE" sz="1600" b="1" dirty="0">
              <a:solidFill>
                <a:schemeClr val="tx1"/>
              </a:solidFill>
              <a:latin typeface="Calibri" charset="0"/>
              <a:ea typeface="Calibri" charset="0"/>
              <a:cs typeface="Calibri" charset="0"/>
            </a:endParaRPr>
          </a:p>
          <a:p>
            <a:pPr algn="ctr"/>
            <a:endParaRPr lang="es-PE" sz="1600" b="1" dirty="0">
              <a:solidFill>
                <a:schemeClr val="tx1"/>
              </a:solidFill>
              <a:latin typeface="Calibri" charset="0"/>
              <a:ea typeface="Calibri" charset="0"/>
              <a:cs typeface="Calibri" charset="0"/>
            </a:endParaRPr>
          </a:p>
        </p:txBody>
      </p:sp>
      <p:cxnSp>
        <p:nvCxnSpPr>
          <p:cNvPr id="19" name="Conector recto de flecha 18">
            <a:extLst>
              <a:ext uri="{FF2B5EF4-FFF2-40B4-BE49-F238E27FC236}">
                <a16:creationId xmlns:a16="http://schemas.microsoft.com/office/drawing/2014/main" id="{D2BFAA30-5044-A04C-BFA3-EB85E88C1A31}"/>
              </a:ext>
            </a:extLst>
          </p:cNvPr>
          <p:cNvCxnSpPr/>
          <p:nvPr/>
        </p:nvCxnSpPr>
        <p:spPr>
          <a:xfrm flipH="1">
            <a:off x="5035774" y="2384029"/>
            <a:ext cx="7600" cy="10"/>
          </a:xfrm>
          <a:prstGeom prst="straightConnector1">
            <a:avLst/>
          </a:prstGeom>
          <a:ln w="57150">
            <a:noFill/>
            <a:tailEnd type="triangle"/>
          </a:ln>
        </p:spPr>
        <p:style>
          <a:lnRef idx="1">
            <a:schemeClr val="accent1"/>
          </a:lnRef>
          <a:fillRef idx="0">
            <a:schemeClr val="accent1"/>
          </a:fillRef>
          <a:effectRef idx="0">
            <a:schemeClr val="accent1"/>
          </a:effectRef>
          <a:fontRef idx="minor">
            <a:schemeClr val="tx1"/>
          </a:fontRef>
        </p:style>
      </p:cxnSp>
      <p:graphicFrame>
        <p:nvGraphicFramePr>
          <p:cNvPr id="20" name="3 Tabla">
            <a:extLst>
              <a:ext uri="{FF2B5EF4-FFF2-40B4-BE49-F238E27FC236}">
                <a16:creationId xmlns:a16="http://schemas.microsoft.com/office/drawing/2014/main" id="{0ED087A4-E86D-CB44-9814-B139D7BF8ED5}"/>
              </a:ext>
            </a:extLst>
          </p:cNvPr>
          <p:cNvGraphicFramePr>
            <a:graphicFrameLocks noGrp="1"/>
          </p:cNvGraphicFramePr>
          <p:nvPr>
            <p:extLst>
              <p:ext uri="{D42A27DB-BD31-4B8C-83A1-F6EECF244321}">
                <p14:modId xmlns:p14="http://schemas.microsoft.com/office/powerpoint/2010/main" val="3217206416"/>
              </p:ext>
            </p:extLst>
          </p:nvPr>
        </p:nvGraphicFramePr>
        <p:xfrm>
          <a:off x="3592029" y="2730674"/>
          <a:ext cx="2340731" cy="2525138"/>
        </p:xfrm>
        <a:graphic>
          <a:graphicData uri="http://schemas.openxmlformats.org/drawingml/2006/table">
            <a:tbl>
              <a:tblPr firstRow="1" firstCol="1" bandRow="1">
                <a:tableStyleId>{3B4B98B0-60AC-42C2-AFA5-B58CD77FA1E5}</a:tableStyleId>
              </a:tblPr>
              <a:tblGrid>
                <a:gridCol w="2340731">
                  <a:extLst>
                    <a:ext uri="{9D8B030D-6E8A-4147-A177-3AD203B41FA5}">
                      <a16:colId xmlns:a16="http://schemas.microsoft.com/office/drawing/2014/main" val="20000"/>
                    </a:ext>
                  </a:extLst>
                </a:gridCol>
              </a:tblGrid>
              <a:tr h="344245">
                <a:tc>
                  <a:txBody>
                    <a:bodyPr/>
                    <a:lstStyle/>
                    <a:p>
                      <a:pPr algn="ctr">
                        <a:lnSpc>
                          <a:spcPts val="1500"/>
                        </a:lnSpc>
                        <a:spcAft>
                          <a:spcPts val="0"/>
                        </a:spcAft>
                      </a:pPr>
                      <a:r>
                        <a:rPr lang="es-PE" sz="1300" dirty="0">
                          <a:solidFill>
                            <a:schemeClr val="bg1"/>
                          </a:solidFill>
                          <a:effectLst/>
                          <a:latin typeface="Calibri" charset="0"/>
                          <a:ea typeface="Calibri" charset="0"/>
                          <a:cs typeface="Calibri" charset="0"/>
                        </a:rPr>
                        <a:t>SEGUNDA ESCENA:</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01B1C3"/>
                    </a:solidFill>
                  </a:tcPr>
                </a:tc>
                <a:extLst>
                  <a:ext uri="{0D108BD9-81ED-4DB2-BD59-A6C34878D82A}">
                    <a16:rowId xmlns:a16="http://schemas.microsoft.com/office/drawing/2014/main" val="10000"/>
                  </a:ext>
                </a:extLst>
              </a:tr>
              <a:tr h="2180893">
                <a:tc>
                  <a:txBody>
                    <a:bodyPr/>
                    <a:lstStyle/>
                    <a:p>
                      <a:r>
                        <a:rPr lang="es-PE" sz="1200" b="0" dirty="0"/>
                        <a:t>Luego de realizar un análisis de su cadena de suministros determina que para incrementar los volúmenes de ventas es necesario mejorar la productividad de los agricultores de mango de Piura.</a:t>
                      </a:r>
                    </a:p>
                  </a:txBody>
                  <a:tcPr marL="108000" marR="68580" marT="7200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3E8ED"/>
                    </a:solidFill>
                  </a:tcPr>
                </a:tc>
                <a:extLst>
                  <a:ext uri="{0D108BD9-81ED-4DB2-BD59-A6C34878D82A}">
                    <a16:rowId xmlns:a16="http://schemas.microsoft.com/office/drawing/2014/main" val="10001"/>
                  </a:ext>
                </a:extLst>
              </a:tr>
            </a:tbl>
          </a:graphicData>
        </a:graphic>
      </p:graphicFrame>
      <p:sp>
        <p:nvSpPr>
          <p:cNvPr id="21" name="Rectángulo redondeado 20">
            <a:extLst>
              <a:ext uri="{FF2B5EF4-FFF2-40B4-BE49-F238E27FC236}">
                <a16:creationId xmlns:a16="http://schemas.microsoft.com/office/drawing/2014/main" id="{34B0F47D-7E30-3B48-B8FA-A5957EEF7DA5}"/>
              </a:ext>
            </a:extLst>
          </p:cNvPr>
          <p:cNvSpPr/>
          <p:nvPr/>
        </p:nvSpPr>
        <p:spPr>
          <a:xfrm>
            <a:off x="3595978" y="1306651"/>
            <a:ext cx="2340731" cy="3927337"/>
          </a:xfrm>
          <a:prstGeom prst="roundRect">
            <a:avLst>
              <a:gd name="adj" fmla="val 0"/>
            </a:avLst>
          </a:prstGeom>
          <a:noFill/>
          <a:ln>
            <a:solidFill>
              <a:srgbClr val="00B1C2"/>
            </a:solidFill>
          </a:ln>
        </p:spPr>
        <p:style>
          <a:lnRef idx="2">
            <a:schemeClr val="accent1">
              <a:shade val="50000"/>
            </a:schemeClr>
          </a:lnRef>
          <a:fillRef idx="1">
            <a:schemeClr val="accent1"/>
          </a:fillRef>
          <a:effectRef idx="0">
            <a:schemeClr val="accent1"/>
          </a:effectRef>
          <a:fontRef idx="minor">
            <a:schemeClr val="lt1"/>
          </a:fontRef>
        </p:style>
        <p:txBody>
          <a:bodyPr tIns="180000" rtlCol="0" anchor="t"/>
          <a:lstStyle/>
          <a:p>
            <a:pPr algn="ctr"/>
            <a:endParaRPr lang="es-PE" sz="1600" b="1" dirty="0">
              <a:solidFill>
                <a:schemeClr val="tx1"/>
              </a:solidFill>
              <a:latin typeface="Calibri" charset="0"/>
              <a:ea typeface="Calibri" charset="0"/>
              <a:cs typeface="Calibri" charset="0"/>
            </a:endParaRPr>
          </a:p>
          <a:p>
            <a:pPr algn="ctr"/>
            <a:endParaRPr lang="es-PE" sz="1600" b="1" dirty="0">
              <a:solidFill>
                <a:schemeClr val="tx1"/>
              </a:solidFill>
              <a:latin typeface="Calibri" charset="0"/>
              <a:ea typeface="Calibri" charset="0"/>
              <a:cs typeface="Calibri" charset="0"/>
            </a:endParaRPr>
          </a:p>
          <a:p>
            <a:pPr algn="ctr"/>
            <a:endParaRPr lang="es-PE" sz="1600" b="1" dirty="0">
              <a:solidFill>
                <a:schemeClr val="tx1"/>
              </a:solidFill>
              <a:latin typeface="Calibri" charset="0"/>
              <a:ea typeface="Calibri" charset="0"/>
              <a:cs typeface="Calibri" charset="0"/>
            </a:endParaRPr>
          </a:p>
        </p:txBody>
      </p:sp>
      <p:cxnSp>
        <p:nvCxnSpPr>
          <p:cNvPr id="23" name="Conector recto de flecha 22">
            <a:extLst>
              <a:ext uri="{FF2B5EF4-FFF2-40B4-BE49-F238E27FC236}">
                <a16:creationId xmlns:a16="http://schemas.microsoft.com/office/drawing/2014/main" id="{52B33FE5-876E-464B-812B-53BDFAFD1E44}"/>
              </a:ext>
            </a:extLst>
          </p:cNvPr>
          <p:cNvCxnSpPr/>
          <p:nvPr/>
        </p:nvCxnSpPr>
        <p:spPr>
          <a:xfrm flipH="1">
            <a:off x="7619948" y="2384029"/>
            <a:ext cx="7600" cy="10"/>
          </a:xfrm>
          <a:prstGeom prst="straightConnector1">
            <a:avLst/>
          </a:prstGeom>
          <a:ln w="57150">
            <a:noFill/>
            <a:tailEnd type="triangle"/>
          </a:ln>
        </p:spPr>
        <p:style>
          <a:lnRef idx="1">
            <a:schemeClr val="accent1"/>
          </a:lnRef>
          <a:fillRef idx="0">
            <a:schemeClr val="accent1"/>
          </a:fillRef>
          <a:effectRef idx="0">
            <a:schemeClr val="accent1"/>
          </a:effectRef>
          <a:fontRef idx="minor">
            <a:schemeClr val="tx1"/>
          </a:fontRef>
        </p:style>
      </p:cxnSp>
      <p:graphicFrame>
        <p:nvGraphicFramePr>
          <p:cNvPr id="24" name="3 Tabla">
            <a:extLst>
              <a:ext uri="{FF2B5EF4-FFF2-40B4-BE49-F238E27FC236}">
                <a16:creationId xmlns:a16="http://schemas.microsoft.com/office/drawing/2014/main" id="{3C8D9991-075A-104E-A188-1D655A92B600}"/>
              </a:ext>
            </a:extLst>
          </p:cNvPr>
          <p:cNvGraphicFramePr>
            <a:graphicFrameLocks noGrp="1"/>
          </p:cNvGraphicFramePr>
          <p:nvPr>
            <p:extLst>
              <p:ext uri="{D42A27DB-BD31-4B8C-83A1-F6EECF244321}">
                <p14:modId xmlns:p14="http://schemas.microsoft.com/office/powerpoint/2010/main" val="1861591329"/>
              </p:ext>
            </p:extLst>
          </p:nvPr>
        </p:nvGraphicFramePr>
        <p:xfrm>
          <a:off x="6176203" y="2730674"/>
          <a:ext cx="2340731" cy="2525138"/>
        </p:xfrm>
        <a:graphic>
          <a:graphicData uri="http://schemas.openxmlformats.org/drawingml/2006/table">
            <a:tbl>
              <a:tblPr firstRow="1" firstCol="1" bandRow="1">
                <a:tableStyleId>{3B4B98B0-60AC-42C2-AFA5-B58CD77FA1E5}</a:tableStyleId>
              </a:tblPr>
              <a:tblGrid>
                <a:gridCol w="2340731">
                  <a:extLst>
                    <a:ext uri="{9D8B030D-6E8A-4147-A177-3AD203B41FA5}">
                      <a16:colId xmlns:a16="http://schemas.microsoft.com/office/drawing/2014/main" val="20000"/>
                    </a:ext>
                  </a:extLst>
                </a:gridCol>
              </a:tblGrid>
              <a:tr h="344245">
                <a:tc>
                  <a:txBody>
                    <a:bodyPr/>
                    <a:lstStyle/>
                    <a:p>
                      <a:pPr algn="ctr">
                        <a:lnSpc>
                          <a:spcPts val="1500"/>
                        </a:lnSpc>
                        <a:spcAft>
                          <a:spcPts val="0"/>
                        </a:spcAft>
                      </a:pPr>
                      <a:r>
                        <a:rPr lang="es-PE" sz="1300" dirty="0">
                          <a:solidFill>
                            <a:schemeClr val="bg1"/>
                          </a:solidFill>
                          <a:effectLst/>
                          <a:latin typeface="Calibri" charset="0"/>
                          <a:ea typeface="Calibri" charset="0"/>
                          <a:cs typeface="Calibri" charset="0"/>
                        </a:rPr>
                        <a:t>TERCERA ESCENA:</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01B1C3"/>
                    </a:solidFill>
                  </a:tcPr>
                </a:tc>
                <a:extLst>
                  <a:ext uri="{0D108BD9-81ED-4DB2-BD59-A6C34878D82A}">
                    <a16:rowId xmlns:a16="http://schemas.microsoft.com/office/drawing/2014/main" val="10000"/>
                  </a:ext>
                </a:extLst>
              </a:tr>
              <a:tr h="2180893">
                <a:tc>
                  <a:txBody>
                    <a:bodyPr/>
                    <a:lstStyle/>
                    <a:p>
                      <a:r>
                        <a:rPr lang="es-PE" sz="1200" b="0" dirty="0"/>
                        <a:t>En coordinación con un fondo de inversión europeo, la universidad de Piura y un banco local, la empresa fomenta la tecnificación de los agricultores, y como resultado:</a:t>
                      </a:r>
                    </a:p>
                    <a:p>
                      <a:pPr marL="134938" indent="-134938">
                        <a:buClr>
                          <a:srgbClr val="00B1C2"/>
                        </a:buClr>
                        <a:buFont typeface="Arial" panose="020B0604020202020204" pitchFamily="34" charset="0"/>
                        <a:buChar char="•"/>
                        <a:tabLst/>
                      </a:pPr>
                      <a:r>
                        <a:rPr lang="es-PE" sz="1200" b="0" dirty="0"/>
                        <a:t>Se obtiene mayor cantidad de mangos por hectárea.</a:t>
                      </a:r>
                    </a:p>
                    <a:p>
                      <a:pPr marL="134938" indent="-134938">
                        <a:buClr>
                          <a:srgbClr val="00B1C2"/>
                        </a:buClr>
                        <a:buFont typeface="Arial" panose="020B0604020202020204" pitchFamily="34" charset="0"/>
                        <a:buChar char="•"/>
                        <a:tabLst/>
                      </a:pPr>
                      <a:r>
                        <a:rPr lang="es-PE" sz="1200" b="0" dirty="0"/>
                        <a:t>Se incrementa el número de cosechas al año.  </a:t>
                      </a:r>
                    </a:p>
                    <a:p>
                      <a:pPr marL="134938" indent="-134938">
                        <a:buClr>
                          <a:srgbClr val="00B1C2"/>
                        </a:buClr>
                        <a:buFont typeface="Arial" panose="020B0604020202020204" pitchFamily="34" charset="0"/>
                        <a:buChar char="•"/>
                        <a:tabLst/>
                      </a:pPr>
                      <a:r>
                        <a:rPr lang="es-PE" sz="1200" b="0" dirty="0"/>
                        <a:t>Se optimiza el uso de agua.</a:t>
                      </a:r>
                    </a:p>
                  </a:txBody>
                  <a:tcPr marL="108000" marR="68580" marT="7200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3E8ED"/>
                    </a:solidFill>
                  </a:tcPr>
                </a:tc>
                <a:extLst>
                  <a:ext uri="{0D108BD9-81ED-4DB2-BD59-A6C34878D82A}">
                    <a16:rowId xmlns:a16="http://schemas.microsoft.com/office/drawing/2014/main" val="10001"/>
                  </a:ext>
                </a:extLst>
              </a:tr>
            </a:tbl>
          </a:graphicData>
        </a:graphic>
      </p:graphicFrame>
      <p:sp>
        <p:nvSpPr>
          <p:cNvPr id="25" name="Rectángulo redondeado 24">
            <a:extLst>
              <a:ext uri="{FF2B5EF4-FFF2-40B4-BE49-F238E27FC236}">
                <a16:creationId xmlns:a16="http://schemas.microsoft.com/office/drawing/2014/main" id="{222C7988-269B-FC46-8D6B-97D52EE36F7E}"/>
              </a:ext>
            </a:extLst>
          </p:cNvPr>
          <p:cNvSpPr/>
          <p:nvPr/>
        </p:nvSpPr>
        <p:spPr>
          <a:xfrm>
            <a:off x="6180152" y="1306651"/>
            <a:ext cx="2340731" cy="3927337"/>
          </a:xfrm>
          <a:prstGeom prst="roundRect">
            <a:avLst>
              <a:gd name="adj" fmla="val 0"/>
            </a:avLst>
          </a:prstGeom>
          <a:noFill/>
          <a:ln>
            <a:solidFill>
              <a:srgbClr val="00B1C2"/>
            </a:solidFill>
          </a:ln>
        </p:spPr>
        <p:style>
          <a:lnRef idx="2">
            <a:schemeClr val="accent1">
              <a:shade val="50000"/>
            </a:schemeClr>
          </a:lnRef>
          <a:fillRef idx="1">
            <a:schemeClr val="accent1"/>
          </a:fillRef>
          <a:effectRef idx="0">
            <a:schemeClr val="accent1"/>
          </a:effectRef>
          <a:fontRef idx="minor">
            <a:schemeClr val="lt1"/>
          </a:fontRef>
        </p:style>
        <p:txBody>
          <a:bodyPr tIns="180000" rtlCol="0" anchor="t"/>
          <a:lstStyle/>
          <a:p>
            <a:pPr algn="ctr"/>
            <a:endParaRPr lang="es-PE" sz="1600" b="1" dirty="0">
              <a:solidFill>
                <a:schemeClr val="tx1"/>
              </a:solidFill>
              <a:latin typeface="Calibri" charset="0"/>
              <a:ea typeface="Calibri" charset="0"/>
              <a:cs typeface="Calibri" charset="0"/>
            </a:endParaRPr>
          </a:p>
          <a:p>
            <a:pPr algn="ctr"/>
            <a:endParaRPr lang="es-PE" sz="1600" b="1" dirty="0">
              <a:solidFill>
                <a:schemeClr val="tx1"/>
              </a:solidFill>
              <a:latin typeface="Calibri" charset="0"/>
              <a:ea typeface="Calibri" charset="0"/>
              <a:cs typeface="Calibri" charset="0"/>
            </a:endParaRPr>
          </a:p>
          <a:p>
            <a:pPr algn="ctr"/>
            <a:endParaRPr lang="es-PE" sz="1600" b="1" dirty="0">
              <a:solidFill>
                <a:schemeClr val="tx1"/>
              </a:solidFill>
              <a:latin typeface="Calibri" charset="0"/>
              <a:ea typeface="Calibri" charset="0"/>
              <a:cs typeface="Calibri" charset="0"/>
            </a:endParaRPr>
          </a:p>
        </p:txBody>
      </p:sp>
    </p:spTree>
    <p:extLst>
      <p:ext uri="{BB962C8B-B14F-4D97-AF65-F5344CB8AC3E}">
        <p14:creationId xmlns:p14="http://schemas.microsoft.com/office/powerpoint/2010/main" val="18674288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
          <p:cNvSpPr txBox="1"/>
          <p:nvPr/>
        </p:nvSpPr>
        <p:spPr>
          <a:xfrm>
            <a:off x="510069" y="925339"/>
            <a:ext cx="8130694" cy="246221"/>
          </a:xfrm>
          <a:prstGeom prst="rect">
            <a:avLst/>
          </a:prstGeom>
        </p:spPr>
        <p:txBody>
          <a:bodyPr vert="horz" wrap="square" lIns="0" tIns="0" rIns="0" bIns="0" rtlCol="0">
            <a:spAutoFit/>
          </a:bodyPr>
          <a:lstStyle/>
          <a:p>
            <a:pPr marL="11725">
              <a:buClr>
                <a:schemeClr val="tx1"/>
              </a:buClr>
              <a:buSzPct val="100000"/>
              <a:tabLst>
                <a:tab pos="121285" algn="l"/>
              </a:tabLst>
            </a:pPr>
            <a:r>
              <a:rPr lang="en-US" sz="1600" b="1" spc="-10" dirty="0">
                <a:cs typeface="Source Sans Pro"/>
              </a:rPr>
              <a:t>Analizar los objetivos comunes de los miembros de la cadena de suministros:</a:t>
            </a:r>
          </a:p>
        </p:txBody>
      </p:sp>
      <p:sp>
        <p:nvSpPr>
          <p:cNvPr id="6" name="Rectangle 5">
            <a:extLst>
              <a:ext uri="{FF2B5EF4-FFF2-40B4-BE49-F238E27FC236}">
                <a16:creationId xmlns:a16="http://schemas.microsoft.com/office/drawing/2014/main" id="{3018CAEB-EB5D-8E42-B826-637AA7EBF2B5}"/>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INTEGRACIÓN DE SCM</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grpSp>
        <p:nvGrpSpPr>
          <p:cNvPr id="24" name="Grupo 23">
            <a:extLst>
              <a:ext uri="{FF2B5EF4-FFF2-40B4-BE49-F238E27FC236}">
                <a16:creationId xmlns:a16="http://schemas.microsoft.com/office/drawing/2014/main" id="{59B1390A-5B98-0F47-86C7-98D906E4BB19}"/>
              </a:ext>
            </a:extLst>
          </p:cNvPr>
          <p:cNvGrpSpPr/>
          <p:nvPr/>
        </p:nvGrpSpPr>
        <p:grpSpPr>
          <a:xfrm>
            <a:off x="1330039" y="1364720"/>
            <a:ext cx="6483921" cy="3253871"/>
            <a:chOff x="1446021" y="1348817"/>
            <a:chExt cx="6483921" cy="3253871"/>
          </a:xfrm>
        </p:grpSpPr>
        <p:pic>
          <p:nvPicPr>
            <p:cNvPr id="19" name="Imagen 18">
              <a:extLst>
                <a:ext uri="{FF2B5EF4-FFF2-40B4-BE49-F238E27FC236}">
                  <a16:creationId xmlns:a16="http://schemas.microsoft.com/office/drawing/2014/main" id="{CEB9EA45-17CA-AE41-8B20-CFF9DCCC4A85}"/>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683807" y="1348817"/>
              <a:ext cx="1470343" cy="1102757"/>
            </a:xfrm>
            <a:prstGeom prst="rect">
              <a:avLst/>
            </a:prstGeom>
          </p:spPr>
        </p:pic>
        <p:sp>
          <p:nvSpPr>
            <p:cNvPr id="7" name="Rectángulo redondeado 6">
              <a:extLst>
                <a:ext uri="{FF2B5EF4-FFF2-40B4-BE49-F238E27FC236}">
                  <a16:creationId xmlns:a16="http://schemas.microsoft.com/office/drawing/2014/main" id="{598D1211-8E3A-1649-A55A-2FC27E1AA3D0}"/>
                </a:ext>
              </a:extLst>
            </p:cNvPr>
            <p:cNvSpPr/>
            <p:nvPr/>
          </p:nvSpPr>
          <p:spPr>
            <a:xfrm>
              <a:off x="4120135" y="2140604"/>
              <a:ext cx="2646422" cy="621941"/>
            </a:xfrm>
            <a:prstGeom prst="roundRect">
              <a:avLst>
                <a:gd name="adj" fmla="val 16033"/>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eaLnBrk="1" hangingPunct="1">
                <a:defRPr/>
              </a:pPr>
              <a:r>
                <a:rPr lang="es-PE" sz="1200" b="1" dirty="0">
                  <a:solidFill>
                    <a:schemeClr val="bg1"/>
                  </a:solidFill>
                  <a:latin typeface="Calibri" charset="0"/>
                  <a:ea typeface="Calibri" charset="0"/>
                  <a:cs typeface="Calibri" charset="0"/>
                </a:rPr>
                <a:t>Agricultor incrementa cosechas y adquiere camión para transporte</a:t>
              </a:r>
            </a:p>
          </p:txBody>
        </p:sp>
        <p:cxnSp>
          <p:nvCxnSpPr>
            <p:cNvPr id="8" name="39 Conector recto de flecha">
              <a:extLst>
                <a:ext uri="{FF2B5EF4-FFF2-40B4-BE49-F238E27FC236}">
                  <a16:creationId xmlns:a16="http://schemas.microsoft.com/office/drawing/2014/main" id="{799A5D5D-757A-C640-B5A1-95BFC1A9FEB8}"/>
                </a:ext>
              </a:extLst>
            </p:cNvPr>
            <p:cNvCxnSpPr>
              <a:cxnSpLocks/>
            </p:cNvCxnSpPr>
            <p:nvPr/>
          </p:nvCxnSpPr>
          <p:spPr>
            <a:xfrm flipH="1">
              <a:off x="5443346" y="2762545"/>
              <a:ext cx="1" cy="356071"/>
            </a:xfrm>
            <a:prstGeom prst="straightConnector1">
              <a:avLst/>
            </a:prstGeom>
            <a:ln w="28575">
              <a:solidFill>
                <a:srgbClr val="808799"/>
              </a:solidFill>
              <a:tailEnd type="triangle"/>
            </a:ln>
          </p:spPr>
          <p:style>
            <a:lnRef idx="1">
              <a:schemeClr val="accent1"/>
            </a:lnRef>
            <a:fillRef idx="0">
              <a:schemeClr val="accent1"/>
            </a:fillRef>
            <a:effectRef idx="0">
              <a:schemeClr val="accent1"/>
            </a:effectRef>
            <a:fontRef idx="minor">
              <a:schemeClr val="tx1"/>
            </a:fontRef>
          </p:style>
        </p:cxnSp>
        <p:sp>
          <p:nvSpPr>
            <p:cNvPr id="11" name="Rectángulo redondeado 10">
              <a:extLst>
                <a:ext uri="{FF2B5EF4-FFF2-40B4-BE49-F238E27FC236}">
                  <a16:creationId xmlns:a16="http://schemas.microsoft.com/office/drawing/2014/main" id="{125C522D-4FCB-5544-89F9-9A05A8CCD3AA}"/>
                </a:ext>
              </a:extLst>
            </p:cNvPr>
            <p:cNvSpPr/>
            <p:nvPr/>
          </p:nvSpPr>
          <p:spPr>
            <a:xfrm>
              <a:off x="4120135" y="3134517"/>
              <a:ext cx="2646422" cy="621941"/>
            </a:xfrm>
            <a:prstGeom prst="roundRect">
              <a:avLst>
                <a:gd name="adj" fmla="val 16033"/>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eaLnBrk="1" hangingPunct="1">
                <a:defRPr/>
              </a:pPr>
              <a:r>
                <a:rPr lang="es-PE" sz="1200" b="1" dirty="0">
                  <a:solidFill>
                    <a:schemeClr val="bg1"/>
                  </a:solidFill>
                  <a:latin typeface="Calibri" charset="0"/>
                  <a:ea typeface="Calibri" charset="0"/>
                  <a:cs typeface="Calibri" charset="0"/>
                </a:rPr>
                <a:t>Fabricante reduce mermas e </a:t>
              </a:r>
              <a:br>
                <a:rPr lang="es-PE" sz="1200" b="1" dirty="0">
                  <a:solidFill>
                    <a:schemeClr val="bg1"/>
                  </a:solidFill>
                  <a:latin typeface="Calibri" charset="0"/>
                  <a:ea typeface="Calibri" charset="0"/>
                  <a:cs typeface="Calibri" charset="0"/>
                </a:rPr>
              </a:br>
              <a:r>
                <a:rPr lang="es-PE" sz="1200" b="1" dirty="0">
                  <a:solidFill>
                    <a:schemeClr val="bg1"/>
                  </a:solidFill>
                  <a:latin typeface="Calibri" charset="0"/>
                  <a:ea typeface="Calibri" charset="0"/>
                  <a:cs typeface="Calibri" charset="0"/>
                </a:rPr>
                <a:t>incrementa productividad</a:t>
              </a:r>
            </a:p>
          </p:txBody>
        </p:sp>
        <p:sp>
          <p:nvSpPr>
            <p:cNvPr id="12" name="Rectángulo redondeado 11">
              <a:extLst>
                <a:ext uri="{FF2B5EF4-FFF2-40B4-BE49-F238E27FC236}">
                  <a16:creationId xmlns:a16="http://schemas.microsoft.com/office/drawing/2014/main" id="{F0250B64-56F2-EB45-873B-52F1F75B3BEC}"/>
                </a:ext>
              </a:extLst>
            </p:cNvPr>
            <p:cNvSpPr/>
            <p:nvPr/>
          </p:nvSpPr>
          <p:spPr>
            <a:xfrm>
              <a:off x="4120135" y="4112529"/>
              <a:ext cx="2646422" cy="411764"/>
            </a:xfrm>
            <a:prstGeom prst="roundRect">
              <a:avLst>
                <a:gd name="adj" fmla="val 16033"/>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eaLnBrk="1" hangingPunct="1">
                <a:defRPr/>
              </a:pPr>
              <a:r>
                <a:rPr lang="es-PE" sz="1200" b="1" dirty="0">
                  <a:solidFill>
                    <a:schemeClr val="bg1"/>
                  </a:solidFill>
                  <a:latin typeface="Calibri" charset="0"/>
                  <a:ea typeface="Calibri" charset="0"/>
                  <a:cs typeface="Calibri" charset="0"/>
                </a:rPr>
                <a:t>Realizar más promociones</a:t>
              </a:r>
            </a:p>
          </p:txBody>
        </p:sp>
        <p:sp>
          <p:nvSpPr>
            <p:cNvPr id="13" name="Rectángulo redondeado 12">
              <a:extLst>
                <a:ext uri="{FF2B5EF4-FFF2-40B4-BE49-F238E27FC236}">
                  <a16:creationId xmlns:a16="http://schemas.microsoft.com/office/drawing/2014/main" id="{0BB9D47C-471D-824C-B5BF-E609D480BEA5}"/>
                </a:ext>
              </a:extLst>
            </p:cNvPr>
            <p:cNvSpPr/>
            <p:nvPr/>
          </p:nvSpPr>
          <p:spPr>
            <a:xfrm>
              <a:off x="1446021" y="2373819"/>
              <a:ext cx="2020950" cy="1070138"/>
            </a:xfrm>
            <a:prstGeom prst="roundRect">
              <a:avLst>
                <a:gd name="adj" fmla="val 10588"/>
              </a:avLst>
            </a:prstGeom>
            <a:solidFill>
              <a:srgbClr val="FCC7C4"/>
            </a:solidFill>
            <a:ln w="38100">
              <a:solidFill>
                <a:srgbClr val="EE4639"/>
              </a:solidFill>
            </a:ln>
          </p:spPr>
          <p:style>
            <a:lnRef idx="2">
              <a:schemeClr val="accent1">
                <a:shade val="50000"/>
              </a:schemeClr>
            </a:lnRef>
            <a:fillRef idx="1">
              <a:schemeClr val="accent1"/>
            </a:fillRef>
            <a:effectRef idx="0">
              <a:schemeClr val="accent1"/>
            </a:effectRef>
            <a:fontRef idx="minor">
              <a:schemeClr val="lt1"/>
            </a:fontRef>
          </p:style>
          <p:txBody>
            <a:bodyPr lIns="0" tIns="180000" rIns="36000" rtlCol="0" anchor="t"/>
            <a:lstStyle/>
            <a:p>
              <a:pPr marL="6350" algn="ctr" defTabSz="663575">
                <a:spcAft>
                  <a:spcPts val="600"/>
                </a:spcAft>
                <a:buClr>
                  <a:srgbClr val="ED4637"/>
                </a:buClr>
                <a:tabLst>
                  <a:tab pos="3228975" algn="l"/>
                </a:tabLst>
              </a:pPr>
              <a:r>
                <a:rPr lang="es-PE" sz="1400" b="1" dirty="0">
                  <a:solidFill>
                    <a:schemeClr val="tx1"/>
                  </a:solidFill>
                  <a:latin typeface="Calibri" panose="020F0502020204030204" pitchFamily="34" charset="0"/>
                  <a:cs typeface="Calibri" panose="020F0502020204030204" pitchFamily="34" charset="0"/>
                </a:rPr>
                <a:t>Objetivo de la Cadena: Reducir el Precio del Producto Final</a:t>
              </a:r>
              <a:endParaRPr lang="es-PE" sz="1600" b="1" kern="1200" dirty="0">
                <a:solidFill>
                  <a:schemeClr val="tx1"/>
                </a:solidFill>
                <a:latin typeface="Calibri" panose="020F0502020204030204" pitchFamily="34" charset="0"/>
                <a:cs typeface="Calibri" panose="020F0502020204030204" pitchFamily="34" charset="0"/>
              </a:endParaRPr>
            </a:p>
          </p:txBody>
        </p:sp>
        <p:pic>
          <p:nvPicPr>
            <p:cNvPr id="14" name="Imagen 13">
              <a:extLst>
                <a:ext uri="{FF2B5EF4-FFF2-40B4-BE49-F238E27FC236}">
                  <a16:creationId xmlns:a16="http://schemas.microsoft.com/office/drawing/2014/main" id="{F51F76A9-2A6F-7945-8940-88031E2AB593}"/>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6824709" y="2056357"/>
              <a:ext cx="1105233" cy="791333"/>
            </a:xfrm>
            <a:prstGeom prst="rect">
              <a:avLst/>
            </a:prstGeom>
          </p:spPr>
        </p:pic>
        <p:pic>
          <p:nvPicPr>
            <p:cNvPr id="15" name="Imagen 14">
              <a:extLst>
                <a:ext uri="{FF2B5EF4-FFF2-40B4-BE49-F238E27FC236}">
                  <a16:creationId xmlns:a16="http://schemas.microsoft.com/office/drawing/2014/main" id="{6461120C-EAF0-4D42-99B0-8C784E252C6A}"/>
                </a:ext>
              </a:extLst>
            </p:cNvPr>
            <p:cNvPicPr>
              <a:picLocks noChangeAspect="1"/>
            </p:cNvPicPr>
            <p:nvPr/>
          </p:nvPicPr>
          <p:blipFill rotWithShape="1">
            <a:blip r:embed="rId5"/>
            <a:srcRect l="7017" t="7693" r="5124" b="7951"/>
            <a:stretch/>
          </p:blipFill>
          <p:spPr>
            <a:xfrm>
              <a:off x="6824709" y="3169136"/>
              <a:ext cx="935248" cy="552702"/>
            </a:xfrm>
            <a:prstGeom prst="rect">
              <a:avLst/>
            </a:prstGeom>
          </p:spPr>
        </p:pic>
        <p:pic>
          <p:nvPicPr>
            <p:cNvPr id="17" name="Imagen 16">
              <a:extLst>
                <a:ext uri="{FF2B5EF4-FFF2-40B4-BE49-F238E27FC236}">
                  <a16:creationId xmlns:a16="http://schemas.microsoft.com/office/drawing/2014/main" id="{02FECD07-B52F-0F4B-93E5-B302727487BD}"/>
                </a:ext>
              </a:extLst>
            </p:cNvPr>
            <p:cNvPicPr>
              <a:picLocks noChangeAspect="1"/>
            </p:cNvPicPr>
            <p:nvPr/>
          </p:nvPicPr>
          <p:blipFill>
            <a:blip r:embed="rId6"/>
            <a:stretch>
              <a:fillRect/>
            </a:stretch>
          </p:blipFill>
          <p:spPr>
            <a:xfrm>
              <a:off x="6824709" y="3930352"/>
              <a:ext cx="960480" cy="672336"/>
            </a:xfrm>
            <a:prstGeom prst="rect">
              <a:avLst/>
            </a:prstGeom>
          </p:spPr>
        </p:pic>
        <p:cxnSp>
          <p:nvCxnSpPr>
            <p:cNvPr id="22" name="39 Conector recto de flecha">
              <a:extLst>
                <a:ext uri="{FF2B5EF4-FFF2-40B4-BE49-F238E27FC236}">
                  <a16:creationId xmlns:a16="http://schemas.microsoft.com/office/drawing/2014/main" id="{55914656-E765-4A4E-86FE-35CDC2ED5AE4}"/>
                </a:ext>
              </a:extLst>
            </p:cNvPr>
            <p:cNvCxnSpPr>
              <a:cxnSpLocks/>
            </p:cNvCxnSpPr>
            <p:nvPr/>
          </p:nvCxnSpPr>
          <p:spPr>
            <a:xfrm flipH="1">
              <a:off x="5443346" y="3748506"/>
              <a:ext cx="1" cy="356071"/>
            </a:xfrm>
            <a:prstGeom prst="straightConnector1">
              <a:avLst/>
            </a:prstGeom>
            <a:ln w="28575">
              <a:solidFill>
                <a:srgbClr val="808799"/>
              </a:solidFill>
              <a:tailEnd type="triangle"/>
            </a:ln>
          </p:spPr>
          <p:style>
            <a:lnRef idx="1">
              <a:schemeClr val="accent1"/>
            </a:lnRef>
            <a:fillRef idx="0">
              <a:schemeClr val="accent1"/>
            </a:fillRef>
            <a:effectRef idx="0">
              <a:schemeClr val="accent1"/>
            </a:effectRef>
            <a:fontRef idx="minor">
              <a:schemeClr val="tx1"/>
            </a:fontRef>
          </p:style>
        </p:cxnSp>
        <p:sp>
          <p:nvSpPr>
            <p:cNvPr id="23" name="Forma libre 22">
              <a:extLst>
                <a:ext uri="{FF2B5EF4-FFF2-40B4-BE49-F238E27FC236}">
                  <a16:creationId xmlns:a16="http://schemas.microsoft.com/office/drawing/2014/main" id="{320E8E0D-45EB-9248-BF98-A231FA1AD111}"/>
                </a:ext>
              </a:extLst>
            </p:cNvPr>
            <p:cNvSpPr/>
            <p:nvPr/>
          </p:nvSpPr>
          <p:spPr>
            <a:xfrm>
              <a:off x="2449002" y="3474720"/>
              <a:ext cx="1669774" cy="826936"/>
            </a:xfrm>
            <a:custGeom>
              <a:avLst/>
              <a:gdLst>
                <a:gd name="connsiteX0" fmla="*/ 1669774 w 1669774"/>
                <a:gd name="connsiteY0" fmla="*/ 826936 h 826936"/>
                <a:gd name="connsiteX1" fmla="*/ 0 w 1669774"/>
                <a:gd name="connsiteY1" fmla="*/ 826936 h 826936"/>
                <a:gd name="connsiteX2" fmla="*/ 0 w 1669774"/>
                <a:gd name="connsiteY2" fmla="*/ 0 h 826936"/>
              </a:gdLst>
              <a:ahLst/>
              <a:cxnLst>
                <a:cxn ang="0">
                  <a:pos x="connsiteX0" y="connsiteY0"/>
                </a:cxn>
                <a:cxn ang="0">
                  <a:pos x="connsiteX1" y="connsiteY1"/>
                </a:cxn>
                <a:cxn ang="0">
                  <a:pos x="connsiteX2" y="connsiteY2"/>
                </a:cxn>
              </a:cxnLst>
              <a:rect l="l" t="t" r="r" b="b"/>
              <a:pathLst>
                <a:path w="1669774" h="826936">
                  <a:moveTo>
                    <a:pt x="1669774" y="826936"/>
                  </a:moveTo>
                  <a:lnTo>
                    <a:pt x="0" y="826936"/>
                  </a:lnTo>
                  <a:lnTo>
                    <a:pt x="0" y="0"/>
                  </a:lnTo>
                </a:path>
              </a:pathLst>
            </a:custGeom>
            <a:noFill/>
            <a:ln w="28575">
              <a:solidFill>
                <a:srgbClr val="808799"/>
              </a:solidFill>
              <a:tailEnd type="triangle"/>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grpSp>
    </p:spTree>
    <p:extLst>
      <p:ext uri="{BB962C8B-B14F-4D97-AF65-F5344CB8AC3E}">
        <p14:creationId xmlns:p14="http://schemas.microsoft.com/office/powerpoint/2010/main" val="1477177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
          <p:cNvSpPr txBox="1"/>
          <p:nvPr/>
        </p:nvSpPr>
        <p:spPr>
          <a:xfrm>
            <a:off x="510069" y="925339"/>
            <a:ext cx="8130694" cy="246221"/>
          </a:xfrm>
          <a:prstGeom prst="rect">
            <a:avLst/>
          </a:prstGeom>
        </p:spPr>
        <p:txBody>
          <a:bodyPr vert="horz" wrap="square" lIns="0" tIns="0" rIns="0" bIns="0" rtlCol="0">
            <a:spAutoFit/>
          </a:bodyPr>
          <a:lstStyle/>
          <a:p>
            <a:pPr marL="11725">
              <a:buClr>
                <a:schemeClr val="tx1"/>
              </a:buClr>
              <a:buSzPct val="100000"/>
              <a:tabLst>
                <a:tab pos="121285" algn="l"/>
              </a:tabLst>
            </a:pPr>
            <a:r>
              <a:rPr lang="en-US" sz="1600" b="1" spc="-10" dirty="0">
                <a:cs typeface="Source Sans Pro"/>
              </a:rPr>
              <a:t>En una cadena todos tienen que estar alineados e integrados:</a:t>
            </a:r>
          </a:p>
        </p:txBody>
      </p:sp>
      <p:sp>
        <p:nvSpPr>
          <p:cNvPr id="7" name="Rectangle 5">
            <a:extLst>
              <a:ext uri="{FF2B5EF4-FFF2-40B4-BE49-F238E27FC236}">
                <a16:creationId xmlns:a16="http://schemas.microsoft.com/office/drawing/2014/main" id="{36F4B300-2925-DD47-AE5D-A86752E1F7F1}"/>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INTEGRACIÓN DE SCM</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grpSp>
        <p:nvGrpSpPr>
          <p:cNvPr id="26" name="Grupo 25">
            <a:extLst>
              <a:ext uri="{FF2B5EF4-FFF2-40B4-BE49-F238E27FC236}">
                <a16:creationId xmlns:a16="http://schemas.microsoft.com/office/drawing/2014/main" id="{7C019E49-23C5-B149-840E-C7B7CCE0E8EF}"/>
              </a:ext>
            </a:extLst>
          </p:cNvPr>
          <p:cNvGrpSpPr/>
          <p:nvPr/>
        </p:nvGrpSpPr>
        <p:grpSpPr>
          <a:xfrm>
            <a:off x="1635112" y="1489075"/>
            <a:ext cx="5873776" cy="3229821"/>
            <a:chOff x="1594401" y="1735042"/>
            <a:chExt cx="5873776" cy="3229821"/>
          </a:xfrm>
        </p:grpSpPr>
        <p:pic>
          <p:nvPicPr>
            <p:cNvPr id="6" name="Picture 35"/>
            <p:cNvPicPr>
              <a:picLocks noChangeAspect="1" noChangeArrowheads="1"/>
            </p:cNvPicPr>
            <p:nvPr/>
          </p:nvPicPr>
          <p:blipFill rotWithShape="1">
            <a:blip r:embed="rId3">
              <a:extLst>
                <a:ext uri="{28A0092B-C50C-407E-A947-70E740481C1C}">
                  <a14:useLocalDpi xmlns:a14="http://schemas.microsoft.com/office/drawing/2010/main" val="0"/>
                </a:ext>
              </a:extLst>
            </a:blip>
            <a:srcRect l="77042" t="5477" r="1129" b="67585"/>
            <a:stretch/>
          </p:blipFill>
          <p:spPr bwMode="auto">
            <a:xfrm>
              <a:off x="6287579" y="1735042"/>
              <a:ext cx="1180598" cy="8587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ángulo redondeado 7">
              <a:extLst>
                <a:ext uri="{FF2B5EF4-FFF2-40B4-BE49-F238E27FC236}">
                  <a16:creationId xmlns:a16="http://schemas.microsoft.com/office/drawing/2014/main" id="{8F249611-460E-C046-A8E2-EA34A741AC37}"/>
                </a:ext>
              </a:extLst>
            </p:cNvPr>
            <p:cNvSpPr/>
            <p:nvPr/>
          </p:nvSpPr>
          <p:spPr>
            <a:xfrm>
              <a:off x="2907204" y="1927569"/>
              <a:ext cx="1429224" cy="675862"/>
            </a:xfrm>
            <a:prstGeom prst="roundRect">
              <a:avLst>
                <a:gd name="adj" fmla="val 16033"/>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eaLnBrk="1" hangingPunct="1">
                <a:defRPr/>
              </a:pPr>
              <a:r>
                <a:rPr lang="es-PE" sz="1200" b="1" dirty="0">
                  <a:solidFill>
                    <a:schemeClr val="bg1"/>
                  </a:solidFill>
                  <a:latin typeface="Calibri" charset="0"/>
                  <a:ea typeface="Calibri" charset="0"/>
                  <a:cs typeface="Calibri" charset="0"/>
                </a:rPr>
                <a:t>Fabricante de envases y cajas</a:t>
              </a:r>
            </a:p>
          </p:txBody>
        </p:sp>
        <p:sp>
          <p:nvSpPr>
            <p:cNvPr id="13" name="Rectángulo redondeado 12">
              <a:extLst>
                <a:ext uri="{FF2B5EF4-FFF2-40B4-BE49-F238E27FC236}">
                  <a16:creationId xmlns:a16="http://schemas.microsoft.com/office/drawing/2014/main" id="{ABBFD0DF-EF49-AB40-864B-07D785B8011D}"/>
                </a:ext>
              </a:extLst>
            </p:cNvPr>
            <p:cNvSpPr/>
            <p:nvPr/>
          </p:nvSpPr>
          <p:spPr>
            <a:xfrm>
              <a:off x="1594402" y="2129335"/>
              <a:ext cx="1107679" cy="612250"/>
            </a:xfrm>
            <a:prstGeom prst="roundRect">
              <a:avLst>
                <a:gd name="adj" fmla="val 16033"/>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eaLnBrk="1" hangingPunct="1">
                <a:defRPr/>
              </a:pPr>
              <a:r>
                <a:rPr lang="es-PE" sz="1200" b="1" dirty="0">
                  <a:solidFill>
                    <a:schemeClr val="bg1"/>
                  </a:solidFill>
                  <a:latin typeface="Calibri" charset="0"/>
                  <a:ea typeface="Calibri" charset="0"/>
                  <a:cs typeface="Calibri" charset="0"/>
                </a:rPr>
                <a:t>Agricultor</a:t>
              </a:r>
            </a:p>
            <a:p>
              <a:pPr algn="ctr" eaLnBrk="1" hangingPunct="1">
                <a:defRPr/>
              </a:pPr>
              <a:r>
                <a:rPr lang="es-PE" sz="1200" b="1" dirty="0">
                  <a:solidFill>
                    <a:schemeClr val="bg1"/>
                  </a:solidFill>
                  <a:latin typeface="Calibri" charset="0"/>
                  <a:ea typeface="Calibri" charset="0"/>
                  <a:cs typeface="Calibri" charset="0"/>
                </a:rPr>
                <a:t>(Piura)</a:t>
              </a:r>
            </a:p>
          </p:txBody>
        </p:sp>
        <p:cxnSp>
          <p:nvCxnSpPr>
            <p:cNvPr id="14" name="39 Conector recto de flecha">
              <a:extLst>
                <a:ext uri="{FF2B5EF4-FFF2-40B4-BE49-F238E27FC236}">
                  <a16:creationId xmlns:a16="http://schemas.microsoft.com/office/drawing/2014/main" id="{9FE9F24F-B5F1-3644-A764-F556D774572E}"/>
                </a:ext>
              </a:extLst>
            </p:cNvPr>
            <p:cNvCxnSpPr>
              <a:cxnSpLocks/>
            </p:cNvCxnSpPr>
            <p:nvPr/>
          </p:nvCxnSpPr>
          <p:spPr>
            <a:xfrm flipH="1">
              <a:off x="5406878" y="2587529"/>
              <a:ext cx="1" cy="429372"/>
            </a:xfrm>
            <a:prstGeom prst="straightConnector1">
              <a:avLst/>
            </a:prstGeom>
            <a:ln w="28575">
              <a:solidFill>
                <a:srgbClr val="808799"/>
              </a:solidFill>
              <a:tailEnd type="triangle"/>
            </a:ln>
          </p:spPr>
          <p:style>
            <a:lnRef idx="1">
              <a:schemeClr val="accent1"/>
            </a:lnRef>
            <a:fillRef idx="0">
              <a:schemeClr val="accent1"/>
            </a:fillRef>
            <a:effectRef idx="0">
              <a:schemeClr val="accent1"/>
            </a:effectRef>
            <a:fontRef idx="minor">
              <a:schemeClr val="tx1"/>
            </a:fontRef>
          </p:style>
        </p:cxnSp>
        <p:sp>
          <p:nvSpPr>
            <p:cNvPr id="4" name="Forma libre 3">
              <a:extLst>
                <a:ext uri="{FF2B5EF4-FFF2-40B4-BE49-F238E27FC236}">
                  <a16:creationId xmlns:a16="http://schemas.microsoft.com/office/drawing/2014/main" id="{B8346AD4-BFFD-BF40-A594-D7E0B7771ABE}"/>
                </a:ext>
              </a:extLst>
            </p:cNvPr>
            <p:cNvSpPr/>
            <p:nvPr/>
          </p:nvSpPr>
          <p:spPr>
            <a:xfrm>
              <a:off x="3772531" y="2611382"/>
              <a:ext cx="1093667" cy="675861"/>
            </a:xfrm>
            <a:custGeom>
              <a:avLst/>
              <a:gdLst>
                <a:gd name="connsiteX0" fmla="*/ 0 w 1009815"/>
                <a:gd name="connsiteY0" fmla="*/ 675861 h 675861"/>
                <a:gd name="connsiteX1" fmla="*/ 1009815 w 1009815"/>
                <a:gd name="connsiteY1" fmla="*/ 675861 h 675861"/>
                <a:gd name="connsiteX2" fmla="*/ 1009815 w 1009815"/>
                <a:gd name="connsiteY2" fmla="*/ 0 h 675861"/>
              </a:gdLst>
              <a:ahLst/>
              <a:cxnLst>
                <a:cxn ang="0">
                  <a:pos x="connsiteX0" y="connsiteY0"/>
                </a:cxn>
                <a:cxn ang="0">
                  <a:pos x="connsiteX1" y="connsiteY1"/>
                </a:cxn>
                <a:cxn ang="0">
                  <a:pos x="connsiteX2" y="connsiteY2"/>
                </a:cxn>
              </a:cxnLst>
              <a:rect l="l" t="t" r="r" b="b"/>
              <a:pathLst>
                <a:path w="1009815" h="675861">
                  <a:moveTo>
                    <a:pt x="0" y="675861"/>
                  </a:moveTo>
                  <a:lnTo>
                    <a:pt x="1009815" y="675861"/>
                  </a:lnTo>
                  <a:lnTo>
                    <a:pt x="1009815" y="0"/>
                  </a:lnTo>
                </a:path>
              </a:pathLst>
            </a:custGeom>
            <a:noFill/>
            <a:ln w="28575">
              <a:solidFill>
                <a:srgbClr val="808799"/>
              </a:solidFill>
              <a:tailEnd type="triangle"/>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5" name="Forma libre 14">
              <a:extLst>
                <a:ext uri="{FF2B5EF4-FFF2-40B4-BE49-F238E27FC236}">
                  <a16:creationId xmlns:a16="http://schemas.microsoft.com/office/drawing/2014/main" id="{75D99852-CAB0-A741-ADB2-F76EDFA9EE67}"/>
                </a:ext>
              </a:extLst>
            </p:cNvPr>
            <p:cNvSpPr/>
            <p:nvPr/>
          </p:nvSpPr>
          <p:spPr>
            <a:xfrm rot="5400000">
              <a:off x="2081758" y="2827033"/>
              <a:ext cx="545658" cy="374764"/>
            </a:xfrm>
            <a:custGeom>
              <a:avLst/>
              <a:gdLst>
                <a:gd name="connsiteX0" fmla="*/ 0 w 1009815"/>
                <a:gd name="connsiteY0" fmla="*/ 675861 h 675861"/>
                <a:gd name="connsiteX1" fmla="*/ 1009815 w 1009815"/>
                <a:gd name="connsiteY1" fmla="*/ 675861 h 675861"/>
                <a:gd name="connsiteX2" fmla="*/ 1009815 w 1009815"/>
                <a:gd name="connsiteY2" fmla="*/ 0 h 675861"/>
              </a:gdLst>
              <a:ahLst/>
              <a:cxnLst>
                <a:cxn ang="0">
                  <a:pos x="connsiteX0" y="connsiteY0"/>
                </a:cxn>
                <a:cxn ang="0">
                  <a:pos x="connsiteX1" y="connsiteY1"/>
                </a:cxn>
                <a:cxn ang="0">
                  <a:pos x="connsiteX2" y="connsiteY2"/>
                </a:cxn>
              </a:cxnLst>
              <a:rect l="l" t="t" r="r" b="b"/>
              <a:pathLst>
                <a:path w="1009815" h="675861">
                  <a:moveTo>
                    <a:pt x="0" y="675861"/>
                  </a:moveTo>
                  <a:lnTo>
                    <a:pt x="1009815" y="675861"/>
                  </a:lnTo>
                  <a:lnTo>
                    <a:pt x="1009815" y="0"/>
                  </a:lnTo>
                </a:path>
              </a:pathLst>
            </a:custGeom>
            <a:noFill/>
            <a:ln w="28575">
              <a:solidFill>
                <a:srgbClr val="808799"/>
              </a:solidFill>
              <a:tailEnd type="triangle"/>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6" name="Forma libre 15">
              <a:extLst>
                <a:ext uri="{FF2B5EF4-FFF2-40B4-BE49-F238E27FC236}">
                  <a16:creationId xmlns:a16="http://schemas.microsoft.com/office/drawing/2014/main" id="{3497E98E-6381-884E-989B-9D229708FCF9}"/>
                </a:ext>
              </a:extLst>
            </p:cNvPr>
            <p:cNvSpPr/>
            <p:nvPr/>
          </p:nvSpPr>
          <p:spPr>
            <a:xfrm>
              <a:off x="6407434" y="2603431"/>
              <a:ext cx="470444" cy="822961"/>
            </a:xfrm>
            <a:custGeom>
              <a:avLst/>
              <a:gdLst>
                <a:gd name="connsiteX0" fmla="*/ 0 w 1009815"/>
                <a:gd name="connsiteY0" fmla="*/ 675861 h 675861"/>
                <a:gd name="connsiteX1" fmla="*/ 1009815 w 1009815"/>
                <a:gd name="connsiteY1" fmla="*/ 675861 h 675861"/>
                <a:gd name="connsiteX2" fmla="*/ 1009815 w 1009815"/>
                <a:gd name="connsiteY2" fmla="*/ 0 h 675861"/>
              </a:gdLst>
              <a:ahLst/>
              <a:cxnLst>
                <a:cxn ang="0">
                  <a:pos x="connsiteX0" y="connsiteY0"/>
                </a:cxn>
                <a:cxn ang="0">
                  <a:pos x="connsiteX1" y="connsiteY1"/>
                </a:cxn>
                <a:cxn ang="0">
                  <a:pos x="connsiteX2" y="connsiteY2"/>
                </a:cxn>
              </a:cxnLst>
              <a:rect l="l" t="t" r="r" b="b"/>
              <a:pathLst>
                <a:path w="1009815" h="675861">
                  <a:moveTo>
                    <a:pt x="0" y="675861"/>
                  </a:moveTo>
                  <a:lnTo>
                    <a:pt x="1009815" y="675861"/>
                  </a:lnTo>
                  <a:lnTo>
                    <a:pt x="1009815" y="0"/>
                  </a:lnTo>
                </a:path>
              </a:pathLst>
            </a:custGeom>
            <a:noFill/>
            <a:ln w="28575">
              <a:solidFill>
                <a:srgbClr val="808799"/>
              </a:solidFill>
              <a:tailEnd type="triangle"/>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cxnSp>
          <p:nvCxnSpPr>
            <p:cNvPr id="17" name="39 Conector recto de flecha">
              <a:extLst>
                <a:ext uri="{FF2B5EF4-FFF2-40B4-BE49-F238E27FC236}">
                  <a16:creationId xmlns:a16="http://schemas.microsoft.com/office/drawing/2014/main" id="{F5B477EC-2B63-0B48-A0EF-DB70C5586FBF}"/>
                </a:ext>
              </a:extLst>
            </p:cNvPr>
            <p:cNvCxnSpPr>
              <a:cxnSpLocks/>
            </p:cNvCxnSpPr>
            <p:nvPr/>
          </p:nvCxnSpPr>
          <p:spPr>
            <a:xfrm>
              <a:off x="4330047" y="2269476"/>
              <a:ext cx="358775" cy="0"/>
            </a:xfrm>
            <a:prstGeom prst="straightConnector1">
              <a:avLst/>
            </a:prstGeom>
            <a:ln w="28575">
              <a:solidFill>
                <a:srgbClr val="808799"/>
              </a:solidFill>
              <a:tailEnd type="triangle"/>
            </a:ln>
          </p:spPr>
          <p:style>
            <a:lnRef idx="1">
              <a:schemeClr val="accent1"/>
            </a:lnRef>
            <a:fillRef idx="0">
              <a:schemeClr val="accent1"/>
            </a:fillRef>
            <a:effectRef idx="0">
              <a:schemeClr val="accent1"/>
            </a:effectRef>
            <a:fontRef idx="minor">
              <a:schemeClr val="tx1"/>
            </a:fontRef>
          </p:style>
        </p:cxnSp>
        <p:cxnSp>
          <p:nvCxnSpPr>
            <p:cNvPr id="21" name="39 Conector recto de flecha">
              <a:extLst>
                <a:ext uri="{FF2B5EF4-FFF2-40B4-BE49-F238E27FC236}">
                  <a16:creationId xmlns:a16="http://schemas.microsoft.com/office/drawing/2014/main" id="{2C0454B1-FBB8-3141-92D9-E7FA39F31EE7}"/>
                </a:ext>
              </a:extLst>
            </p:cNvPr>
            <p:cNvCxnSpPr>
              <a:cxnSpLocks/>
            </p:cNvCxnSpPr>
            <p:nvPr/>
          </p:nvCxnSpPr>
          <p:spPr>
            <a:xfrm>
              <a:off x="5793088" y="2269476"/>
              <a:ext cx="358775" cy="0"/>
            </a:xfrm>
            <a:prstGeom prst="straightConnector1">
              <a:avLst/>
            </a:prstGeom>
            <a:ln w="28575">
              <a:solidFill>
                <a:srgbClr val="808799"/>
              </a:solidFill>
              <a:tailEnd type="triangle"/>
            </a:ln>
          </p:spPr>
          <p:style>
            <a:lnRef idx="1">
              <a:schemeClr val="accent1"/>
            </a:lnRef>
            <a:fillRef idx="0">
              <a:schemeClr val="accent1"/>
            </a:fillRef>
            <a:effectRef idx="0">
              <a:schemeClr val="accent1"/>
            </a:effectRef>
            <a:fontRef idx="minor">
              <a:schemeClr val="tx1"/>
            </a:fontRef>
          </p:style>
        </p:cxnSp>
        <p:sp>
          <p:nvSpPr>
            <p:cNvPr id="22" name="Rectángulo redondeado 21">
              <a:extLst>
                <a:ext uri="{FF2B5EF4-FFF2-40B4-BE49-F238E27FC236}">
                  <a16:creationId xmlns:a16="http://schemas.microsoft.com/office/drawing/2014/main" id="{C8DEFD34-B51D-7543-8F6E-16A0F36A9187}"/>
                </a:ext>
              </a:extLst>
            </p:cNvPr>
            <p:cNvSpPr/>
            <p:nvPr/>
          </p:nvSpPr>
          <p:spPr>
            <a:xfrm>
              <a:off x="1594401" y="4105459"/>
              <a:ext cx="5873775" cy="859404"/>
            </a:xfrm>
            <a:prstGeom prst="roundRect">
              <a:avLst>
                <a:gd name="adj" fmla="val 9947"/>
              </a:avLst>
            </a:prstGeom>
            <a:solidFill>
              <a:srgbClr val="FCC8C4"/>
            </a:solidFill>
            <a:ln w="38100">
              <a:solidFill>
                <a:srgbClr val="EE4639"/>
              </a:solidFill>
            </a:ln>
          </p:spPr>
          <p:style>
            <a:lnRef idx="2">
              <a:schemeClr val="accent1">
                <a:shade val="50000"/>
              </a:schemeClr>
            </a:lnRef>
            <a:fillRef idx="1">
              <a:schemeClr val="accent1"/>
            </a:fillRef>
            <a:effectRef idx="0">
              <a:schemeClr val="accent1"/>
            </a:effectRef>
            <a:fontRef idx="minor">
              <a:schemeClr val="lt1"/>
            </a:fontRef>
          </p:style>
          <p:txBody>
            <a:bodyPr lIns="0" tIns="144000" rIns="36000" rtlCol="0" anchor="t"/>
            <a:lstStyle/>
            <a:p>
              <a:pPr marL="184150" algn="ctr">
                <a:buClr>
                  <a:srgbClr val="EE4639"/>
                </a:buClr>
                <a:buSzPct val="100000"/>
              </a:pPr>
              <a:r>
                <a:rPr lang="es-ES_tradnl" sz="1300" dirty="0">
                  <a:solidFill>
                    <a:schemeClr val="dk1"/>
                  </a:solidFill>
                  <a:latin typeface="Calibri"/>
                  <a:cs typeface="Calibri"/>
                  <a:sym typeface="Calibri"/>
                </a:rPr>
                <a:t>La integración permite obtener mejores resultados para</a:t>
              </a:r>
              <a:br>
                <a:rPr lang="es-ES_tradnl" sz="1300" dirty="0">
                  <a:solidFill>
                    <a:schemeClr val="dk1"/>
                  </a:solidFill>
                  <a:latin typeface="Calibri"/>
                  <a:cs typeface="Calibri"/>
                  <a:sym typeface="Calibri"/>
                </a:rPr>
              </a:br>
              <a:r>
                <a:rPr lang="es-ES_tradnl" sz="1300" dirty="0">
                  <a:solidFill>
                    <a:schemeClr val="dk1"/>
                  </a:solidFill>
                  <a:latin typeface="Calibri"/>
                  <a:cs typeface="Calibri"/>
                  <a:sym typeface="Calibri"/>
                </a:rPr>
                <a:t>todos los componentes de la cadena.</a:t>
              </a:r>
              <a:br>
                <a:rPr lang="es-ES_tradnl" sz="1300" dirty="0">
                  <a:solidFill>
                    <a:schemeClr val="dk1"/>
                  </a:solidFill>
                  <a:latin typeface="Calibri"/>
                  <a:cs typeface="Calibri"/>
                  <a:sym typeface="Calibri"/>
                </a:rPr>
              </a:br>
              <a:r>
                <a:rPr lang="es-ES_tradnl" sz="1300" b="1" dirty="0">
                  <a:solidFill>
                    <a:schemeClr val="dk1"/>
                  </a:solidFill>
                  <a:latin typeface="Calibri"/>
                  <a:cs typeface="Calibri"/>
                  <a:sym typeface="Calibri"/>
                </a:rPr>
                <a:t>PERO ¿QUÉ PASA SI FALLA ALGUNO DE ESTOS ESLABONES?</a:t>
              </a:r>
            </a:p>
          </p:txBody>
        </p:sp>
        <p:grpSp>
          <p:nvGrpSpPr>
            <p:cNvPr id="23" name="Grupo 22">
              <a:extLst>
                <a:ext uri="{FF2B5EF4-FFF2-40B4-BE49-F238E27FC236}">
                  <a16:creationId xmlns:a16="http://schemas.microsoft.com/office/drawing/2014/main" id="{3E8E9CE5-2006-E041-89B0-ACCC45ADCDF3}"/>
                </a:ext>
              </a:extLst>
            </p:cNvPr>
            <p:cNvGrpSpPr/>
            <p:nvPr/>
          </p:nvGrpSpPr>
          <p:grpSpPr>
            <a:xfrm>
              <a:off x="4327029" y="3726484"/>
              <a:ext cx="489941" cy="489941"/>
              <a:chOff x="4853965" y="3710094"/>
              <a:chExt cx="1107996" cy="1107996"/>
            </a:xfrm>
          </p:grpSpPr>
          <p:sp>
            <p:nvSpPr>
              <p:cNvPr id="24" name="Rectángulo redondeado 23">
                <a:extLst>
                  <a:ext uri="{FF2B5EF4-FFF2-40B4-BE49-F238E27FC236}">
                    <a16:creationId xmlns:a16="http://schemas.microsoft.com/office/drawing/2014/main" id="{D6720789-04E3-1C46-A60F-4D4ABC362C30}"/>
                  </a:ext>
                </a:extLst>
              </p:cNvPr>
              <p:cNvSpPr/>
              <p:nvPr/>
            </p:nvSpPr>
            <p:spPr>
              <a:xfrm>
                <a:off x="4853965" y="3710094"/>
                <a:ext cx="1107996" cy="1107996"/>
              </a:xfrm>
              <a:prstGeom prst="roundRect">
                <a:avLst>
                  <a:gd name="adj" fmla="val 1056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pic>
            <p:nvPicPr>
              <p:cNvPr id="25" name="Imagen 24">
                <a:extLst>
                  <a:ext uri="{FF2B5EF4-FFF2-40B4-BE49-F238E27FC236}">
                    <a16:creationId xmlns:a16="http://schemas.microsoft.com/office/drawing/2014/main" id="{257DDB5F-A24A-F144-A1D5-6C845E541CBE}"/>
                  </a:ext>
                </a:extLst>
              </p:cNvPr>
              <p:cNvPicPr>
                <a:picLocks noChangeAspect="1"/>
              </p:cNvPicPr>
              <p:nvPr/>
            </p:nvPicPr>
            <p:blipFill>
              <a:blip r:embed="rId4"/>
              <a:stretch>
                <a:fillRect/>
              </a:stretch>
            </p:blipFill>
            <p:spPr>
              <a:xfrm>
                <a:off x="5003457" y="3903491"/>
                <a:ext cx="793839" cy="698196"/>
              </a:xfrm>
              <a:prstGeom prst="rect">
                <a:avLst/>
              </a:prstGeom>
            </p:spPr>
          </p:pic>
        </p:grpSp>
        <p:sp>
          <p:nvSpPr>
            <p:cNvPr id="10" name="Rectángulo redondeado 9">
              <a:extLst>
                <a:ext uri="{FF2B5EF4-FFF2-40B4-BE49-F238E27FC236}">
                  <a16:creationId xmlns:a16="http://schemas.microsoft.com/office/drawing/2014/main" id="{1C0E0DA5-37FE-924F-8D74-8365634FA6C4}"/>
                </a:ext>
              </a:extLst>
            </p:cNvPr>
            <p:cNvSpPr/>
            <p:nvPr/>
          </p:nvSpPr>
          <p:spPr>
            <a:xfrm>
              <a:off x="2541969" y="2993045"/>
              <a:ext cx="1306462" cy="612250"/>
            </a:xfrm>
            <a:prstGeom prst="roundRect">
              <a:avLst>
                <a:gd name="adj" fmla="val 16033"/>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eaLnBrk="1" hangingPunct="1">
                <a:defRPr/>
              </a:pPr>
              <a:r>
                <a:rPr lang="es-PE" sz="1200" b="1" dirty="0">
                  <a:solidFill>
                    <a:schemeClr val="bg1"/>
                  </a:solidFill>
                  <a:latin typeface="Calibri" charset="0"/>
                  <a:ea typeface="Calibri" charset="0"/>
                  <a:cs typeface="Calibri" charset="0"/>
                </a:rPr>
                <a:t>Transportista</a:t>
              </a:r>
            </a:p>
          </p:txBody>
        </p:sp>
        <p:sp>
          <p:nvSpPr>
            <p:cNvPr id="12" name="Rectángulo redondeado 11">
              <a:extLst>
                <a:ext uri="{FF2B5EF4-FFF2-40B4-BE49-F238E27FC236}">
                  <a16:creationId xmlns:a16="http://schemas.microsoft.com/office/drawing/2014/main" id="{295F478F-A726-B64C-9CE2-27E5A2C182EF}"/>
                </a:ext>
              </a:extLst>
            </p:cNvPr>
            <p:cNvSpPr/>
            <p:nvPr/>
          </p:nvSpPr>
          <p:spPr>
            <a:xfrm>
              <a:off x="4990972" y="3032803"/>
              <a:ext cx="1429224" cy="787178"/>
            </a:xfrm>
            <a:prstGeom prst="roundRect">
              <a:avLst>
                <a:gd name="adj" fmla="val 16033"/>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eaLnBrk="1" hangingPunct="1">
                <a:defRPr/>
              </a:pPr>
              <a:r>
                <a:rPr lang="es-PE" sz="1200" b="1" dirty="0">
                  <a:solidFill>
                    <a:schemeClr val="bg1"/>
                  </a:solidFill>
                  <a:latin typeface="Calibri" charset="0"/>
                  <a:ea typeface="Calibri" charset="0"/>
                  <a:cs typeface="Calibri" charset="0"/>
                </a:rPr>
                <a:t>Agencia </a:t>
              </a:r>
              <a:br>
                <a:rPr lang="es-PE" sz="1200" b="1" dirty="0">
                  <a:solidFill>
                    <a:schemeClr val="bg1"/>
                  </a:solidFill>
                  <a:latin typeface="Calibri" charset="0"/>
                  <a:ea typeface="Calibri" charset="0"/>
                  <a:cs typeface="Calibri" charset="0"/>
                </a:rPr>
              </a:br>
              <a:r>
                <a:rPr lang="es-PE" sz="1200" b="1" dirty="0">
                  <a:solidFill>
                    <a:schemeClr val="bg1"/>
                  </a:solidFill>
                  <a:latin typeface="Calibri" charset="0"/>
                  <a:ea typeface="Calibri" charset="0"/>
                  <a:cs typeface="Calibri" charset="0"/>
                </a:rPr>
                <a:t>de Aduanas</a:t>
              </a:r>
            </a:p>
          </p:txBody>
        </p:sp>
        <p:sp>
          <p:nvSpPr>
            <p:cNvPr id="9" name="Rectángulo redondeado 8">
              <a:extLst>
                <a:ext uri="{FF2B5EF4-FFF2-40B4-BE49-F238E27FC236}">
                  <a16:creationId xmlns:a16="http://schemas.microsoft.com/office/drawing/2014/main" id="{702681A0-E6FF-2940-85DF-40233C8A9F20}"/>
                </a:ext>
              </a:extLst>
            </p:cNvPr>
            <p:cNvSpPr/>
            <p:nvPr/>
          </p:nvSpPr>
          <p:spPr>
            <a:xfrm>
              <a:off x="4688822" y="1927569"/>
              <a:ext cx="1107679" cy="675860"/>
            </a:xfrm>
            <a:prstGeom prst="roundRect">
              <a:avLst>
                <a:gd name="adj" fmla="val 16033"/>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eaLnBrk="1" hangingPunct="1">
                <a:defRPr/>
              </a:pPr>
              <a:r>
                <a:rPr lang="es-PE" sz="1200" b="1" dirty="0">
                  <a:solidFill>
                    <a:schemeClr val="bg1"/>
                  </a:solidFill>
                  <a:latin typeface="Calibri" charset="0"/>
                  <a:ea typeface="Calibri" charset="0"/>
                  <a:cs typeface="Calibri" charset="0"/>
                </a:rPr>
                <a:t>Exportador</a:t>
              </a:r>
            </a:p>
          </p:txBody>
        </p:sp>
      </p:grpSp>
    </p:spTree>
    <p:extLst>
      <p:ext uri="{BB962C8B-B14F-4D97-AF65-F5344CB8AC3E}">
        <p14:creationId xmlns:p14="http://schemas.microsoft.com/office/powerpoint/2010/main" val="6250060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p:nvPr/>
        </p:nvSpPr>
        <p:spPr>
          <a:xfrm>
            <a:off x="510069" y="925339"/>
            <a:ext cx="8130694" cy="1061829"/>
          </a:xfrm>
          <a:prstGeom prst="rect">
            <a:avLst/>
          </a:prstGeom>
        </p:spPr>
        <p:txBody>
          <a:bodyPr vert="horz" wrap="square" lIns="0" tIns="0" rIns="0" bIns="0" rtlCol="0">
            <a:spAutoFit/>
          </a:bodyPr>
          <a:lstStyle/>
          <a:p>
            <a:pPr marL="11725">
              <a:spcAft>
                <a:spcPts val="600"/>
              </a:spcAft>
              <a:buClr>
                <a:schemeClr val="tx1"/>
              </a:buClr>
              <a:buSzPct val="100000"/>
              <a:tabLst>
                <a:tab pos="121285" algn="l"/>
              </a:tabLst>
            </a:pPr>
            <a:r>
              <a:rPr lang="en-US" sz="1600" b="1" spc="-10" dirty="0">
                <a:cs typeface="Source Sans Pro"/>
              </a:rPr>
              <a:t>¿CUÁL SERÁ EL ESLABÓN MÁS IMPORTANTE?</a:t>
            </a:r>
          </a:p>
          <a:p>
            <a:pPr marL="180000" indent="-168275">
              <a:buClr>
                <a:schemeClr val="tx1"/>
              </a:buClr>
              <a:buSzPct val="100000"/>
              <a:buFont typeface="Arial"/>
              <a:buChar char="•"/>
              <a:tabLst>
                <a:tab pos="121285" algn="l"/>
              </a:tabLst>
            </a:pPr>
            <a:r>
              <a:rPr lang="en-US" sz="1600" spc="-10" dirty="0">
                <a:cs typeface="Source Sans Pro"/>
              </a:rPr>
              <a:t>En una cadena de suministros todos los eslabones son importantes.</a:t>
            </a:r>
          </a:p>
          <a:p>
            <a:pPr marL="180000" indent="-168275">
              <a:buClr>
                <a:schemeClr val="tx1"/>
              </a:buClr>
              <a:buSzPct val="100000"/>
              <a:buFont typeface="Arial"/>
              <a:buChar char="•"/>
              <a:tabLst>
                <a:tab pos="121285" algn="l"/>
              </a:tabLst>
            </a:pPr>
            <a:r>
              <a:rPr lang="en-US" sz="1600" spc="-10" dirty="0">
                <a:cs typeface="Source Sans Pro"/>
              </a:rPr>
              <a:t>Para alcanzar la integración es fundamental que los diversos integrantes de la cadena funcionen como una sola empresa.</a:t>
            </a:r>
          </a:p>
        </p:txBody>
      </p:sp>
      <p:sp>
        <p:nvSpPr>
          <p:cNvPr id="5" name="Rectangle 5">
            <a:extLst>
              <a:ext uri="{FF2B5EF4-FFF2-40B4-BE49-F238E27FC236}">
                <a16:creationId xmlns:a16="http://schemas.microsoft.com/office/drawing/2014/main" id="{7403C94A-5C9F-E84C-8267-41B5E41761FA}"/>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panose="020F0502020204030204" pitchFamily="34" charset="0"/>
                <a:cs typeface="Calibri" panose="020F0502020204030204" pitchFamily="34" charset="0"/>
              </a:rPr>
              <a:t>INTEGRACIÓN DE SCM</a:t>
            </a:r>
            <a:endParaRPr lang="es-PE" sz="1000" dirty="0">
              <a:solidFill>
                <a:schemeClr val="bg1">
                  <a:lumMod val="65000"/>
                </a:schemeClr>
              </a:solidFill>
              <a:latin typeface="Calibri" panose="020F0502020204030204" pitchFamily="34" charset="0"/>
              <a:cs typeface="Calibri" panose="020F0502020204030204" pitchFamily="34" charset="0"/>
            </a:endParaRPr>
          </a:p>
        </p:txBody>
      </p:sp>
      <p:sp>
        <p:nvSpPr>
          <p:cNvPr id="6" name="Rectángulo redondeado 5">
            <a:extLst>
              <a:ext uri="{FF2B5EF4-FFF2-40B4-BE49-F238E27FC236}">
                <a16:creationId xmlns:a16="http://schemas.microsoft.com/office/drawing/2014/main" id="{64052DB3-EF5F-4948-B7B6-49BB408DA6BE}"/>
              </a:ext>
            </a:extLst>
          </p:cNvPr>
          <p:cNvSpPr/>
          <p:nvPr/>
        </p:nvSpPr>
        <p:spPr>
          <a:xfrm>
            <a:off x="2837457" y="4478690"/>
            <a:ext cx="3435114" cy="621941"/>
          </a:xfrm>
          <a:prstGeom prst="roundRect">
            <a:avLst>
              <a:gd name="adj" fmla="val 16033"/>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eaLnBrk="1" hangingPunct="1">
              <a:defRPr/>
            </a:pPr>
            <a:r>
              <a:rPr lang="es-PE" sz="1600" b="1" dirty="0">
                <a:solidFill>
                  <a:schemeClr val="bg1"/>
                </a:solidFill>
                <a:latin typeface="Calibri" charset="0"/>
                <a:ea typeface="Calibri" charset="0"/>
                <a:cs typeface="Calibri" charset="0"/>
              </a:rPr>
              <a:t>¿Qué pasó con los heladeros?</a:t>
            </a:r>
          </a:p>
        </p:txBody>
      </p:sp>
      <p:grpSp>
        <p:nvGrpSpPr>
          <p:cNvPr id="11" name="Grupo 10">
            <a:extLst>
              <a:ext uri="{FF2B5EF4-FFF2-40B4-BE49-F238E27FC236}">
                <a16:creationId xmlns:a16="http://schemas.microsoft.com/office/drawing/2014/main" id="{7DAB4B66-629C-9E47-B387-0B36B31FD0C3}"/>
              </a:ext>
            </a:extLst>
          </p:cNvPr>
          <p:cNvGrpSpPr/>
          <p:nvPr/>
        </p:nvGrpSpPr>
        <p:grpSpPr>
          <a:xfrm>
            <a:off x="2871429" y="2162097"/>
            <a:ext cx="3401142" cy="2237796"/>
            <a:chOff x="-1558456" y="2749088"/>
            <a:chExt cx="2576367" cy="1695132"/>
          </a:xfrm>
        </p:grpSpPr>
        <p:pic>
          <p:nvPicPr>
            <p:cNvPr id="4" name="Imagen 3">
              <a:extLst>
                <a:ext uri="{FF2B5EF4-FFF2-40B4-BE49-F238E27FC236}">
                  <a16:creationId xmlns:a16="http://schemas.microsoft.com/office/drawing/2014/main" id="{78565A85-DE46-8A4B-8757-CC5B6508F07C}"/>
                </a:ext>
              </a:extLst>
            </p:cNvPr>
            <p:cNvPicPr>
              <a:picLocks noChangeAspect="1"/>
            </p:cNvPicPr>
            <p:nvPr/>
          </p:nvPicPr>
          <p:blipFill>
            <a:blip r:embed="rId3"/>
            <a:stretch>
              <a:fillRect/>
            </a:stretch>
          </p:blipFill>
          <p:spPr>
            <a:xfrm>
              <a:off x="-1558456" y="2749088"/>
              <a:ext cx="1247361" cy="1695132"/>
            </a:xfrm>
            <a:prstGeom prst="rect">
              <a:avLst/>
            </a:prstGeom>
          </p:spPr>
        </p:pic>
        <p:pic>
          <p:nvPicPr>
            <p:cNvPr id="10" name="Imagen 9">
              <a:extLst>
                <a:ext uri="{FF2B5EF4-FFF2-40B4-BE49-F238E27FC236}">
                  <a16:creationId xmlns:a16="http://schemas.microsoft.com/office/drawing/2014/main" id="{EAB05530-345E-D74E-B13D-9933DD99D3CF}"/>
                </a:ext>
              </a:extLst>
            </p:cNvPr>
            <p:cNvPicPr>
              <a:picLocks noChangeAspect="1"/>
            </p:cNvPicPr>
            <p:nvPr/>
          </p:nvPicPr>
          <p:blipFill>
            <a:blip r:embed="rId4"/>
            <a:stretch>
              <a:fillRect/>
            </a:stretch>
          </p:blipFill>
          <p:spPr>
            <a:xfrm>
              <a:off x="-256723" y="2749088"/>
              <a:ext cx="1274634" cy="1695132"/>
            </a:xfrm>
            <a:prstGeom prst="rect">
              <a:avLst/>
            </a:prstGeom>
          </p:spPr>
        </p:pic>
      </p:grpSp>
    </p:spTree>
    <p:extLst>
      <p:ext uri="{BB962C8B-B14F-4D97-AF65-F5344CB8AC3E}">
        <p14:creationId xmlns:p14="http://schemas.microsoft.com/office/powerpoint/2010/main" val="124657872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13C52937-B0D2-C44B-BF12-CC005FE51769}"/>
              </a:ext>
            </a:extLst>
          </p:cNvPr>
          <p:cNvSpPr/>
          <p:nvPr/>
        </p:nvSpPr>
        <p:spPr>
          <a:xfrm>
            <a:off x="0" y="0"/>
            <a:ext cx="9144000" cy="5715000"/>
          </a:xfrm>
          <a:prstGeom prst="rect">
            <a:avLst/>
          </a:prstGeom>
          <a:solidFill>
            <a:srgbClr val="654E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grpSp>
        <p:nvGrpSpPr>
          <p:cNvPr id="3" name="Grupo 2">
            <a:extLst>
              <a:ext uri="{FF2B5EF4-FFF2-40B4-BE49-F238E27FC236}">
                <a16:creationId xmlns:a16="http://schemas.microsoft.com/office/drawing/2014/main" id="{E9BB87FB-571A-634E-AF10-13A3DC250D1B}"/>
              </a:ext>
            </a:extLst>
          </p:cNvPr>
          <p:cNvGrpSpPr/>
          <p:nvPr/>
        </p:nvGrpSpPr>
        <p:grpSpPr>
          <a:xfrm>
            <a:off x="2506315" y="2194222"/>
            <a:ext cx="4581728" cy="1326557"/>
            <a:chOff x="2403187" y="2211377"/>
            <a:chExt cx="4581728" cy="1326557"/>
          </a:xfrm>
        </p:grpSpPr>
        <p:sp>
          <p:nvSpPr>
            <p:cNvPr id="4" name="CuadroTexto 3">
              <a:extLst>
                <a:ext uri="{FF2B5EF4-FFF2-40B4-BE49-F238E27FC236}">
                  <a16:creationId xmlns:a16="http://schemas.microsoft.com/office/drawing/2014/main" id="{D48BCAE9-E83B-904A-A5F9-548F67333313}"/>
                </a:ext>
              </a:extLst>
            </p:cNvPr>
            <p:cNvSpPr txBox="1"/>
            <p:nvPr/>
          </p:nvSpPr>
          <p:spPr>
            <a:xfrm>
              <a:off x="2403187" y="2540738"/>
              <a:ext cx="4581728" cy="997196"/>
            </a:xfrm>
            <a:prstGeom prst="rect">
              <a:avLst/>
            </a:prstGeom>
            <a:noFill/>
          </p:spPr>
          <p:txBody>
            <a:bodyPr wrap="square" lIns="0" tIns="0" rIns="0" bIns="0" rtlCol="0">
              <a:spAutoFit/>
            </a:bodyPr>
            <a:lstStyle/>
            <a:p>
              <a:pPr>
                <a:lnSpc>
                  <a:spcPct val="90000"/>
                </a:lnSpc>
              </a:pPr>
              <a:r>
                <a:rPr lang="es-ES_tradnl" sz="3600" dirty="0">
                  <a:solidFill>
                    <a:schemeClr val="bg1"/>
                  </a:solidFill>
                  <a:latin typeface="Graphik Regular" charset="0"/>
                  <a:ea typeface="Graphik Regular" charset="0"/>
                  <a:cs typeface="Graphik Regular" charset="0"/>
                </a:rPr>
                <a:t>CONCLUSIONES</a:t>
              </a:r>
              <a:br>
                <a:rPr lang="es-ES_tradnl" sz="3600" dirty="0">
                  <a:solidFill>
                    <a:schemeClr val="bg1"/>
                  </a:solidFill>
                  <a:latin typeface="Graphik Regular" charset="0"/>
                  <a:ea typeface="Graphik Regular" charset="0"/>
                  <a:cs typeface="Graphik Regular" charset="0"/>
                </a:rPr>
              </a:br>
              <a:r>
                <a:rPr lang="es-ES_tradnl" sz="3600" b="1" dirty="0">
                  <a:solidFill>
                    <a:schemeClr val="bg1"/>
                  </a:solidFill>
                  <a:latin typeface="Graphik Bold" charset="0"/>
                  <a:ea typeface="Graphik Bold" charset="0"/>
                  <a:cs typeface="Graphik Bold" charset="0"/>
                </a:rPr>
                <a:t>MÁS REFERENCIAS</a:t>
              </a:r>
            </a:p>
          </p:txBody>
        </p:sp>
        <p:pic>
          <p:nvPicPr>
            <p:cNvPr id="5" name="Imagen 4">
              <a:extLst>
                <a:ext uri="{FF2B5EF4-FFF2-40B4-BE49-F238E27FC236}">
                  <a16:creationId xmlns:a16="http://schemas.microsoft.com/office/drawing/2014/main" id="{5C510C76-C762-3C4C-85EF-588F8CA572A0}"/>
                </a:ext>
              </a:extLst>
            </p:cNvPr>
            <p:cNvPicPr>
              <a:picLocks noChangeAspect="1"/>
            </p:cNvPicPr>
            <p:nvPr/>
          </p:nvPicPr>
          <p:blipFill>
            <a:blip r:embed="rId2"/>
            <a:stretch>
              <a:fillRect/>
            </a:stretch>
          </p:blipFill>
          <p:spPr>
            <a:xfrm>
              <a:off x="2425491" y="2211377"/>
              <a:ext cx="202176" cy="208211"/>
            </a:xfrm>
            <a:prstGeom prst="rect">
              <a:avLst/>
            </a:prstGeom>
          </p:spPr>
        </p:pic>
      </p:grpSp>
      <p:pic>
        <p:nvPicPr>
          <p:cNvPr id="6" name="Imagen 5">
            <a:extLst>
              <a:ext uri="{FF2B5EF4-FFF2-40B4-BE49-F238E27FC236}">
                <a16:creationId xmlns:a16="http://schemas.microsoft.com/office/drawing/2014/main" id="{37AD0379-9228-D94F-9787-25E4585CFC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3" y="946969"/>
            <a:ext cx="2072214" cy="3898064"/>
          </a:xfrm>
          <a:prstGeom prst="rect">
            <a:avLst/>
          </a:prstGeom>
        </p:spPr>
      </p:pic>
    </p:spTree>
    <p:extLst>
      <p:ext uri="{BB962C8B-B14F-4D97-AF65-F5344CB8AC3E}">
        <p14:creationId xmlns:p14="http://schemas.microsoft.com/office/powerpoint/2010/main" val="20860590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8263326D-B19A-9C4C-BC4E-B9171EF35E1B}"/>
              </a:ext>
            </a:extLst>
          </p:cNvPr>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9" name="object 7">
            <a:extLst>
              <a:ext uri="{FF2B5EF4-FFF2-40B4-BE49-F238E27FC236}">
                <a16:creationId xmlns:a16="http://schemas.microsoft.com/office/drawing/2014/main" id="{B887CB1C-07B0-E44A-AA4C-7DF6561313B6}"/>
              </a:ext>
            </a:extLst>
          </p:cNvPr>
          <p:cNvSpPr txBox="1"/>
          <p:nvPr/>
        </p:nvSpPr>
        <p:spPr>
          <a:xfrm>
            <a:off x="1279545" y="912813"/>
            <a:ext cx="5705454" cy="1723549"/>
          </a:xfrm>
          <a:prstGeom prst="rect">
            <a:avLst/>
          </a:prstGeom>
        </p:spPr>
        <p:txBody>
          <a:bodyPr vert="horz" wrap="square" lIns="0" tIns="0" rIns="0" bIns="0" rtlCol="0">
            <a:spAutoFit/>
          </a:bodyPr>
          <a:lstStyle/>
          <a:p>
            <a:r>
              <a:rPr lang="es-PE" sz="1400" dirty="0">
                <a:latin typeface="Calibri" charset="0"/>
                <a:cs typeface="Calibri" charset="0"/>
              </a:rPr>
              <a:t>Así como el concepto de la logística ha evolucionado a través de los años a nivel mundial, así mismo lo ha hecho la función que en este campo han desempeñado los operadores logísticos. </a:t>
            </a:r>
          </a:p>
          <a:p>
            <a:endParaRPr lang="es-PE" sz="1400" dirty="0">
              <a:latin typeface="Calibri" charset="0"/>
              <a:cs typeface="Calibri" charset="0"/>
            </a:endParaRPr>
          </a:p>
          <a:p>
            <a:r>
              <a:rPr lang="es-PE" sz="1400" dirty="0">
                <a:latin typeface="Calibri" charset="0"/>
                <a:cs typeface="Calibri" charset="0"/>
              </a:rPr>
              <a:t>El foco de la tercerización logística cambió de una prestación de servicios logísticos físicos, de almacenamiento y de transporte (almacenes de depósito), a una prestación de servicios de valor agregado y de esta a una prestación de servicios de cadena de abastecimiento integral.</a:t>
            </a:r>
          </a:p>
        </p:txBody>
      </p:sp>
      <p:pic>
        <p:nvPicPr>
          <p:cNvPr id="10" name="Imagen 9">
            <a:extLst>
              <a:ext uri="{FF2B5EF4-FFF2-40B4-BE49-F238E27FC236}">
                <a16:creationId xmlns:a16="http://schemas.microsoft.com/office/drawing/2014/main" id="{D5D73B93-B35C-A144-8FF6-BDB7FD682F7C}"/>
              </a:ext>
            </a:extLst>
          </p:cNvPr>
          <p:cNvPicPr>
            <a:picLocks noChangeAspect="1"/>
          </p:cNvPicPr>
          <p:nvPr/>
        </p:nvPicPr>
        <p:blipFill>
          <a:blip r:embed="rId4"/>
          <a:stretch>
            <a:fillRect/>
          </a:stretch>
        </p:blipFill>
        <p:spPr>
          <a:xfrm>
            <a:off x="1011260" y="954885"/>
            <a:ext cx="114138" cy="117546"/>
          </a:xfrm>
          <a:prstGeom prst="rect">
            <a:avLst/>
          </a:prstGeom>
        </p:spPr>
      </p:pic>
      <p:pic>
        <p:nvPicPr>
          <p:cNvPr id="11" name="Imagen 10">
            <a:extLst>
              <a:ext uri="{FF2B5EF4-FFF2-40B4-BE49-F238E27FC236}">
                <a16:creationId xmlns:a16="http://schemas.microsoft.com/office/drawing/2014/main" id="{9E1616DD-95CA-2747-B9FD-47C5D836EB9D}"/>
              </a:ext>
            </a:extLst>
          </p:cNvPr>
          <p:cNvPicPr>
            <a:picLocks noChangeAspect="1"/>
          </p:cNvPicPr>
          <p:nvPr/>
        </p:nvPicPr>
        <p:blipFill>
          <a:blip r:embed="rId4"/>
          <a:stretch>
            <a:fillRect/>
          </a:stretch>
        </p:blipFill>
        <p:spPr>
          <a:xfrm>
            <a:off x="1011260" y="1811163"/>
            <a:ext cx="114138" cy="117546"/>
          </a:xfrm>
          <a:prstGeom prst="rect">
            <a:avLst/>
          </a:prstGeom>
        </p:spPr>
      </p:pic>
      <p:pic>
        <p:nvPicPr>
          <p:cNvPr id="13" name="Imagen 12">
            <a:extLst>
              <a:ext uri="{FF2B5EF4-FFF2-40B4-BE49-F238E27FC236}">
                <a16:creationId xmlns:a16="http://schemas.microsoft.com/office/drawing/2014/main" id="{B8E9A333-0C19-EE4F-9B8A-4AE470BADFC1}"/>
              </a:ext>
            </a:extLst>
          </p:cNvPr>
          <p:cNvPicPr>
            <a:picLocks noChangeAspect="1"/>
          </p:cNvPicPr>
          <p:nvPr/>
        </p:nvPicPr>
        <p:blipFill>
          <a:blip r:embed="rId5">
            <a:alphaModFix amt="42000"/>
            <a:extLst>
              <a:ext uri="{28A0092B-C50C-407E-A947-70E740481C1C}">
                <a14:useLocalDpi xmlns:a14="http://schemas.microsoft.com/office/drawing/2010/main" val="0"/>
              </a:ext>
            </a:extLst>
          </a:blip>
          <a:stretch>
            <a:fillRect/>
          </a:stretch>
        </p:blipFill>
        <p:spPr>
          <a:xfrm>
            <a:off x="6984999" y="3048772"/>
            <a:ext cx="1690689" cy="2185216"/>
          </a:xfrm>
          <a:prstGeom prst="rect">
            <a:avLst/>
          </a:prstGeom>
        </p:spPr>
      </p:pic>
      <p:sp>
        <p:nvSpPr>
          <p:cNvPr id="14" name="Rectangle 5">
            <a:extLst>
              <a:ext uri="{FF2B5EF4-FFF2-40B4-BE49-F238E27FC236}">
                <a16:creationId xmlns:a16="http://schemas.microsoft.com/office/drawing/2014/main" id="{44DBE638-48DC-2E4D-8098-861A0D32ABD1}"/>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CONCLUSIONES </a:t>
            </a:r>
          </a:p>
        </p:txBody>
      </p:sp>
    </p:spTree>
    <p:custDataLst>
      <p:tags r:id="rId1"/>
    </p:custDataLst>
    <p:extLst>
      <p:ext uri="{BB962C8B-B14F-4D97-AF65-F5344CB8AC3E}">
        <p14:creationId xmlns:p14="http://schemas.microsoft.com/office/powerpoint/2010/main" val="1160080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AAB26B6C-9D5A-634A-B41C-A2BA467B4A7E}"/>
              </a:ext>
            </a:extLst>
          </p:cNvPr>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9" name="object 7">
            <a:extLst>
              <a:ext uri="{FF2B5EF4-FFF2-40B4-BE49-F238E27FC236}">
                <a16:creationId xmlns:a16="http://schemas.microsoft.com/office/drawing/2014/main" id="{B82696AD-0B65-2346-91D9-41A1F6CDBCC1}"/>
              </a:ext>
            </a:extLst>
          </p:cNvPr>
          <p:cNvSpPr txBox="1"/>
          <p:nvPr/>
        </p:nvSpPr>
        <p:spPr>
          <a:xfrm>
            <a:off x="1279545" y="912813"/>
            <a:ext cx="5705454" cy="3400931"/>
          </a:xfrm>
          <a:prstGeom prst="rect">
            <a:avLst/>
          </a:prstGeom>
        </p:spPr>
        <p:txBody>
          <a:bodyPr vert="horz" wrap="square" lIns="0" tIns="0" rIns="0" bIns="0" rtlCol="0">
            <a:spAutoFit/>
          </a:bodyPr>
          <a:lstStyle/>
          <a:p>
            <a:r>
              <a:rPr lang="es-PE" sz="1400" dirty="0">
                <a:latin typeface="Calibri" charset="0"/>
                <a:cs typeface="Calibri" charset="0"/>
              </a:rPr>
              <a:t>Los beneficios que percibe una organización al ejecutar de buena manera unos procesos de tercerización de servicios logísticos son principalmente: </a:t>
            </a:r>
          </a:p>
          <a:p>
            <a:pPr marL="177800" lvl="1" indent="-165100">
              <a:spcAft>
                <a:spcPts val="600"/>
              </a:spcAft>
              <a:buClr>
                <a:srgbClr val="7150A0"/>
              </a:buClr>
              <a:buSzPct val="100000"/>
              <a:buFont typeface="Arial" charset="0"/>
              <a:buChar char="•"/>
              <a:tabLst>
                <a:tab pos="120650" algn="l"/>
              </a:tabLst>
            </a:pPr>
            <a:r>
              <a:rPr lang="es-PE" sz="1400" spc="-10" dirty="0">
                <a:solidFill>
                  <a:srgbClr val="262626"/>
                </a:solidFill>
                <a:latin typeface="Calibri" charset="0"/>
                <a:cs typeface="Calibri" charset="0"/>
              </a:rPr>
              <a:t>Un operador logístico permite que los productores y comercializadores se enfoquen en su actividad principal.</a:t>
            </a:r>
          </a:p>
          <a:p>
            <a:pPr marL="177800" lvl="1" indent="-165100">
              <a:spcAft>
                <a:spcPts val="600"/>
              </a:spcAft>
              <a:buClr>
                <a:srgbClr val="7150A0"/>
              </a:buClr>
              <a:buSzPct val="100000"/>
              <a:buFont typeface="Arial" charset="0"/>
              <a:buChar char="•"/>
              <a:tabLst>
                <a:tab pos="120650" algn="l"/>
              </a:tabLst>
            </a:pPr>
            <a:r>
              <a:rPr lang="es-PE" sz="1400" spc="-10" dirty="0">
                <a:solidFill>
                  <a:srgbClr val="262626"/>
                </a:solidFill>
                <a:latin typeface="Calibri" charset="0"/>
                <a:cs typeface="Calibri" charset="0"/>
              </a:rPr>
              <a:t>Permite a productores y comercializadores invertir en activos generadores de ingreso – utilidades.</a:t>
            </a:r>
          </a:p>
          <a:p>
            <a:pPr marL="177800" lvl="1" indent="-165100">
              <a:spcAft>
                <a:spcPts val="600"/>
              </a:spcAft>
              <a:buClr>
                <a:srgbClr val="7150A0"/>
              </a:buClr>
              <a:buSzPct val="100000"/>
              <a:buFont typeface="Arial" charset="0"/>
              <a:buChar char="•"/>
              <a:tabLst>
                <a:tab pos="120650" algn="l"/>
              </a:tabLst>
            </a:pPr>
            <a:r>
              <a:rPr lang="es-PE" sz="1400" spc="-10" dirty="0">
                <a:solidFill>
                  <a:srgbClr val="262626"/>
                </a:solidFill>
                <a:latin typeface="Calibri" charset="0"/>
                <a:cs typeface="Calibri" charset="0"/>
              </a:rPr>
              <a:t>Estimular el valor agregado en la organización.</a:t>
            </a:r>
          </a:p>
          <a:p>
            <a:pPr marL="177800" lvl="1" indent="-165100">
              <a:spcAft>
                <a:spcPts val="600"/>
              </a:spcAft>
              <a:buClr>
                <a:srgbClr val="7150A0"/>
              </a:buClr>
              <a:buSzPct val="100000"/>
              <a:buFont typeface="Arial" charset="0"/>
              <a:buChar char="•"/>
              <a:tabLst>
                <a:tab pos="120650" algn="l"/>
              </a:tabLst>
            </a:pPr>
            <a:r>
              <a:rPr lang="es-PE" sz="1400" spc="-10" dirty="0">
                <a:solidFill>
                  <a:srgbClr val="262626"/>
                </a:solidFill>
                <a:latin typeface="Calibri" charset="0"/>
                <a:cs typeface="Calibri" charset="0"/>
              </a:rPr>
              <a:t>Mejorar el retorno aprovechando los beneficios de las economías de escala.</a:t>
            </a:r>
          </a:p>
          <a:p>
            <a:pPr marL="177800" lvl="1" indent="-165100">
              <a:spcAft>
                <a:spcPts val="600"/>
              </a:spcAft>
              <a:buClr>
                <a:srgbClr val="7150A0"/>
              </a:buClr>
              <a:buSzPct val="100000"/>
              <a:buFont typeface="Arial" charset="0"/>
              <a:buChar char="•"/>
              <a:tabLst>
                <a:tab pos="120650" algn="l"/>
              </a:tabLst>
            </a:pPr>
            <a:r>
              <a:rPr lang="es-PE" sz="1400" spc="-10" dirty="0">
                <a:solidFill>
                  <a:srgbClr val="262626"/>
                </a:solidFill>
                <a:latin typeface="Calibri" charset="0"/>
                <a:cs typeface="Calibri" charset="0"/>
              </a:rPr>
              <a:t>Aumento de la productividad y competitividad.</a:t>
            </a:r>
          </a:p>
          <a:p>
            <a:endParaRPr lang="es-PE" sz="1400" dirty="0">
              <a:latin typeface="Calibri" charset="0"/>
              <a:cs typeface="Calibri" charset="0"/>
            </a:endParaRPr>
          </a:p>
          <a:p>
            <a:r>
              <a:rPr lang="es-PE" sz="1400" dirty="0">
                <a:latin typeface="Calibri" charset="0"/>
                <a:cs typeface="Calibri" charset="0"/>
              </a:rPr>
              <a:t>La competencia no surge tanto entre las empresas como entre las diferentes cadenas de suministros en que estas empresas participan. De esta manera, la integración en toda la cadena de suministros es fundamental para lograr el éxito y ser competitivos en el mundo globalizado.</a:t>
            </a:r>
          </a:p>
        </p:txBody>
      </p:sp>
      <p:pic>
        <p:nvPicPr>
          <p:cNvPr id="10" name="Imagen 9">
            <a:extLst>
              <a:ext uri="{FF2B5EF4-FFF2-40B4-BE49-F238E27FC236}">
                <a16:creationId xmlns:a16="http://schemas.microsoft.com/office/drawing/2014/main" id="{C594BBED-B38C-AE4E-985D-0B0073D86CB7}"/>
              </a:ext>
            </a:extLst>
          </p:cNvPr>
          <p:cNvPicPr>
            <a:picLocks noChangeAspect="1"/>
          </p:cNvPicPr>
          <p:nvPr/>
        </p:nvPicPr>
        <p:blipFill>
          <a:blip r:embed="rId4"/>
          <a:stretch>
            <a:fillRect/>
          </a:stretch>
        </p:blipFill>
        <p:spPr>
          <a:xfrm>
            <a:off x="1011260" y="954885"/>
            <a:ext cx="114138" cy="117546"/>
          </a:xfrm>
          <a:prstGeom prst="rect">
            <a:avLst/>
          </a:prstGeom>
        </p:spPr>
      </p:pic>
      <p:pic>
        <p:nvPicPr>
          <p:cNvPr id="11" name="Imagen 10">
            <a:extLst>
              <a:ext uri="{FF2B5EF4-FFF2-40B4-BE49-F238E27FC236}">
                <a16:creationId xmlns:a16="http://schemas.microsoft.com/office/drawing/2014/main" id="{6C4D6567-01AF-C64D-8BB9-51309058E982}"/>
              </a:ext>
            </a:extLst>
          </p:cNvPr>
          <p:cNvPicPr>
            <a:picLocks noChangeAspect="1"/>
          </p:cNvPicPr>
          <p:nvPr/>
        </p:nvPicPr>
        <p:blipFill>
          <a:blip r:embed="rId4"/>
          <a:stretch>
            <a:fillRect/>
          </a:stretch>
        </p:blipFill>
        <p:spPr>
          <a:xfrm>
            <a:off x="1011260" y="3467981"/>
            <a:ext cx="114138" cy="117546"/>
          </a:xfrm>
          <a:prstGeom prst="rect">
            <a:avLst/>
          </a:prstGeom>
        </p:spPr>
      </p:pic>
      <p:pic>
        <p:nvPicPr>
          <p:cNvPr id="12" name="Imagen 11">
            <a:extLst>
              <a:ext uri="{FF2B5EF4-FFF2-40B4-BE49-F238E27FC236}">
                <a16:creationId xmlns:a16="http://schemas.microsoft.com/office/drawing/2014/main" id="{A90E46D0-5F94-0F41-B19D-DFF176572F74}"/>
              </a:ext>
            </a:extLst>
          </p:cNvPr>
          <p:cNvPicPr>
            <a:picLocks noChangeAspect="1"/>
          </p:cNvPicPr>
          <p:nvPr/>
        </p:nvPicPr>
        <p:blipFill>
          <a:blip r:embed="rId5">
            <a:alphaModFix amt="42000"/>
            <a:extLst>
              <a:ext uri="{28A0092B-C50C-407E-A947-70E740481C1C}">
                <a14:useLocalDpi xmlns:a14="http://schemas.microsoft.com/office/drawing/2010/main" val="0"/>
              </a:ext>
            </a:extLst>
          </a:blip>
          <a:stretch>
            <a:fillRect/>
          </a:stretch>
        </p:blipFill>
        <p:spPr>
          <a:xfrm>
            <a:off x="6984999" y="3048772"/>
            <a:ext cx="1690689" cy="2185216"/>
          </a:xfrm>
          <a:prstGeom prst="rect">
            <a:avLst/>
          </a:prstGeom>
        </p:spPr>
      </p:pic>
      <p:sp>
        <p:nvSpPr>
          <p:cNvPr id="13" name="Rectangle 5">
            <a:extLst>
              <a:ext uri="{FF2B5EF4-FFF2-40B4-BE49-F238E27FC236}">
                <a16:creationId xmlns:a16="http://schemas.microsoft.com/office/drawing/2014/main" id="{9DD11D1E-9B1E-A74F-9483-D2E8AC95E586}"/>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CONCLUSIONES </a:t>
            </a:r>
          </a:p>
        </p:txBody>
      </p:sp>
    </p:spTree>
    <p:custDataLst>
      <p:tags r:id="rId1"/>
    </p:custDataLst>
    <p:extLst>
      <p:ext uri="{BB962C8B-B14F-4D97-AF65-F5344CB8AC3E}">
        <p14:creationId xmlns:p14="http://schemas.microsoft.com/office/powerpoint/2010/main" val="429752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26D6B985-2737-C745-8CC3-6F2D20698E29}"/>
              </a:ext>
            </a:extLst>
          </p:cNvPr>
          <p:cNvSpPr/>
          <p:nvPr/>
        </p:nvSpPr>
        <p:spPr>
          <a:xfrm>
            <a:off x="0" y="0"/>
            <a:ext cx="9144000" cy="5715000"/>
          </a:xfrm>
          <a:prstGeom prst="rect">
            <a:avLst/>
          </a:prstGeom>
          <a:solidFill>
            <a:srgbClr val="8DCB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3" name="CuadroTexto 2">
            <a:extLst>
              <a:ext uri="{FF2B5EF4-FFF2-40B4-BE49-F238E27FC236}">
                <a16:creationId xmlns:a16="http://schemas.microsoft.com/office/drawing/2014/main" id="{322D1CA5-5AE6-284B-8322-AB6D3076BC73}"/>
              </a:ext>
            </a:extLst>
          </p:cNvPr>
          <p:cNvSpPr txBox="1"/>
          <p:nvPr/>
        </p:nvSpPr>
        <p:spPr>
          <a:xfrm>
            <a:off x="2519363" y="2540738"/>
            <a:ext cx="4581728" cy="997196"/>
          </a:xfrm>
          <a:prstGeom prst="rect">
            <a:avLst/>
          </a:prstGeom>
          <a:noFill/>
        </p:spPr>
        <p:txBody>
          <a:bodyPr wrap="square" lIns="0" tIns="0" rIns="0" bIns="0" rtlCol="0">
            <a:spAutoFit/>
          </a:bodyPr>
          <a:lstStyle/>
          <a:p>
            <a:pPr>
              <a:lnSpc>
                <a:spcPct val="90000"/>
              </a:lnSpc>
            </a:pPr>
            <a:r>
              <a:rPr lang="es-ES_tradnl" sz="3600" dirty="0">
                <a:solidFill>
                  <a:schemeClr val="bg1"/>
                </a:solidFill>
                <a:latin typeface="Graphik Regular" charset="0"/>
                <a:ea typeface="Graphik Regular" charset="0"/>
                <a:cs typeface="Graphik Regular" charset="0"/>
              </a:rPr>
              <a:t>BIBLIOGRAFÍA</a:t>
            </a:r>
            <a:br>
              <a:rPr lang="es-ES_tradnl" sz="3600" dirty="0">
                <a:solidFill>
                  <a:schemeClr val="bg1"/>
                </a:solidFill>
                <a:latin typeface="Graphik Regular" charset="0"/>
                <a:ea typeface="Graphik Regular" charset="0"/>
                <a:cs typeface="Graphik Regular" charset="0"/>
              </a:rPr>
            </a:br>
            <a:r>
              <a:rPr lang="es-ES_tradnl" sz="3600" b="1" dirty="0">
                <a:solidFill>
                  <a:schemeClr val="bg1"/>
                </a:solidFill>
                <a:latin typeface="Graphik Bold" charset="0"/>
                <a:ea typeface="Graphik Bold" charset="0"/>
                <a:cs typeface="Graphik Bold" charset="0"/>
              </a:rPr>
              <a:t>MÁS REFERENCIAS</a:t>
            </a:r>
          </a:p>
        </p:txBody>
      </p:sp>
      <p:pic>
        <p:nvPicPr>
          <p:cNvPr id="4" name="Imagen 3">
            <a:extLst>
              <a:ext uri="{FF2B5EF4-FFF2-40B4-BE49-F238E27FC236}">
                <a16:creationId xmlns:a16="http://schemas.microsoft.com/office/drawing/2014/main" id="{F8EB868A-ED51-9F41-BA6F-93C016B4EDDF}"/>
              </a:ext>
            </a:extLst>
          </p:cNvPr>
          <p:cNvPicPr>
            <a:picLocks noChangeAspect="1"/>
          </p:cNvPicPr>
          <p:nvPr/>
        </p:nvPicPr>
        <p:blipFill>
          <a:blip r:embed="rId2"/>
          <a:stretch>
            <a:fillRect/>
          </a:stretch>
        </p:blipFill>
        <p:spPr>
          <a:xfrm>
            <a:off x="2528619" y="2194222"/>
            <a:ext cx="202176" cy="208211"/>
          </a:xfrm>
          <a:prstGeom prst="rect">
            <a:avLst/>
          </a:prstGeom>
        </p:spPr>
      </p:pic>
      <p:pic>
        <p:nvPicPr>
          <p:cNvPr id="5" name="Imagen 4">
            <a:extLst>
              <a:ext uri="{FF2B5EF4-FFF2-40B4-BE49-F238E27FC236}">
                <a16:creationId xmlns:a16="http://schemas.microsoft.com/office/drawing/2014/main" id="{FC67D627-DADF-7449-8D27-8497704BF7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946970"/>
            <a:ext cx="2072061" cy="3898064"/>
          </a:xfrm>
          <a:prstGeom prst="rect">
            <a:avLst/>
          </a:prstGeom>
        </p:spPr>
      </p:pic>
    </p:spTree>
    <p:extLst>
      <p:ext uri="{BB962C8B-B14F-4D97-AF65-F5344CB8AC3E}">
        <p14:creationId xmlns:p14="http://schemas.microsoft.com/office/powerpoint/2010/main" val="5918880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86C42B8F-B776-6848-B86D-74C9C05833B6}"/>
              </a:ext>
            </a:extLst>
          </p:cNvPr>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7" name="CuadroTexto 6">
            <a:extLst>
              <a:ext uri="{FF2B5EF4-FFF2-40B4-BE49-F238E27FC236}">
                <a16:creationId xmlns:a16="http://schemas.microsoft.com/office/drawing/2014/main" id="{318A3F1A-AFE1-B240-AAA9-4BDCBB7D3D23}"/>
              </a:ext>
            </a:extLst>
          </p:cNvPr>
          <p:cNvSpPr txBox="1"/>
          <p:nvPr/>
        </p:nvSpPr>
        <p:spPr>
          <a:xfrm>
            <a:off x="1008063" y="3169972"/>
            <a:ext cx="5993558" cy="387798"/>
          </a:xfrm>
          <a:prstGeom prst="rect">
            <a:avLst/>
          </a:prstGeom>
          <a:noFill/>
        </p:spPr>
        <p:txBody>
          <a:bodyPr wrap="square" lIns="0" tIns="0" rIns="0" bIns="0" rtlCol="0">
            <a:spAutoFit/>
          </a:bodyPr>
          <a:lstStyle/>
          <a:p>
            <a:pPr>
              <a:lnSpc>
                <a:spcPct val="90000"/>
              </a:lnSpc>
              <a:spcBef>
                <a:spcPts val="1000"/>
              </a:spcBef>
              <a:defRPr/>
            </a:pPr>
            <a:r>
              <a:rPr lang="es-PE" sz="2800" b="1" i="1" dirty="0">
                <a:solidFill>
                  <a:schemeClr val="bg1"/>
                </a:solidFill>
                <a:latin typeface="Graphik Bold" charset="0"/>
                <a:ea typeface="Graphik Bold" charset="0"/>
                <a:cs typeface="Graphik Bold" charset="0"/>
              </a:rPr>
              <a:t>OUTSOURCING</a:t>
            </a:r>
          </a:p>
        </p:txBody>
      </p:sp>
      <p:pic>
        <p:nvPicPr>
          <p:cNvPr id="8" name="Imagen 7">
            <a:extLst>
              <a:ext uri="{FF2B5EF4-FFF2-40B4-BE49-F238E27FC236}">
                <a16:creationId xmlns:a16="http://schemas.microsoft.com/office/drawing/2014/main" id="{9AAA16F8-A59A-374A-8D69-EC915C9B7185}"/>
              </a:ext>
            </a:extLst>
          </p:cNvPr>
          <p:cNvPicPr>
            <a:picLocks noChangeAspect="1"/>
          </p:cNvPicPr>
          <p:nvPr/>
        </p:nvPicPr>
        <p:blipFill>
          <a:blip r:embed="rId4"/>
          <a:stretch>
            <a:fillRect/>
          </a:stretch>
        </p:blipFill>
        <p:spPr>
          <a:xfrm>
            <a:off x="1008063" y="2869612"/>
            <a:ext cx="195423" cy="201256"/>
          </a:xfrm>
          <a:prstGeom prst="rect">
            <a:avLst/>
          </a:prstGeom>
        </p:spPr>
      </p:pic>
    </p:spTree>
    <p:custDataLst>
      <p:tags r:id="rId1"/>
    </p:custDataLst>
    <p:extLst>
      <p:ext uri="{BB962C8B-B14F-4D97-AF65-F5344CB8AC3E}">
        <p14:creationId xmlns:p14="http://schemas.microsoft.com/office/powerpoint/2010/main" val="3109433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962A05BE-29BA-694C-953A-738E4842A6B4}"/>
              </a:ext>
            </a:extLst>
          </p:cNvPr>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6" name="object 7">
            <a:extLst>
              <a:ext uri="{FF2B5EF4-FFF2-40B4-BE49-F238E27FC236}">
                <a16:creationId xmlns:a16="http://schemas.microsoft.com/office/drawing/2014/main" id="{C4D51FE7-ACA1-1B42-994A-B125F545ADC8}"/>
              </a:ext>
            </a:extLst>
          </p:cNvPr>
          <p:cNvSpPr txBox="1"/>
          <p:nvPr/>
        </p:nvSpPr>
        <p:spPr>
          <a:xfrm>
            <a:off x="1279009" y="917823"/>
            <a:ext cx="4774320" cy="1292662"/>
          </a:xfrm>
          <a:prstGeom prst="rect">
            <a:avLst/>
          </a:prstGeom>
        </p:spPr>
        <p:txBody>
          <a:bodyPr vert="horz" wrap="square" lIns="0" tIns="0" rIns="0" bIns="0" rtlCol="0">
            <a:spAutoFit/>
          </a:bodyPr>
          <a:lstStyle/>
          <a:p>
            <a:pPr marL="0" indent="0">
              <a:spcBef>
                <a:spcPts val="0"/>
              </a:spcBef>
              <a:buSzPct val="100000"/>
              <a:buNone/>
            </a:pPr>
            <a:r>
              <a:rPr lang="es-ES" sz="1400" dirty="0" err="1">
                <a:latin typeface="Calibri" charset="0"/>
                <a:cs typeface="Calibri" charset="0"/>
              </a:rPr>
              <a:t>Voysest</a:t>
            </a:r>
            <a:r>
              <a:rPr lang="es-ES" sz="1400" dirty="0">
                <a:latin typeface="Calibri" charset="0"/>
                <a:cs typeface="Calibri" charset="0"/>
              </a:rPr>
              <a:t> Rómulo Edgar, </a:t>
            </a:r>
            <a:r>
              <a:rPr lang="es-ES" sz="1400" dirty="0" err="1">
                <a:latin typeface="Calibri" charset="0"/>
                <a:cs typeface="Calibri" charset="0"/>
              </a:rPr>
              <a:t>Vreca</a:t>
            </a:r>
            <a:r>
              <a:rPr lang="es-ES" sz="1400" dirty="0">
                <a:latin typeface="Calibri" charset="0"/>
                <a:cs typeface="Calibri" charset="0"/>
              </a:rPr>
              <a:t> Rómulo Edgar (2009), Cadena de Abastecimiento –Gestión en Entornos Competitivos, Lima, Primera Edición. UPC Universidad de Ciencias  Aplicadas del Perú.</a:t>
            </a:r>
          </a:p>
          <a:p>
            <a:pPr marL="0" indent="0">
              <a:spcBef>
                <a:spcPts val="0"/>
              </a:spcBef>
              <a:buSzPct val="100000"/>
              <a:buNone/>
            </a:pPr>
            <a:endParaRPr lang="es-ES" sz="1400" dirty="0">
              <a:latin typeface="Calibri" charset="0"/>
              <a:cs typeface="Calibri" charset="0"/>
            </a:endParaRPr>
          </a:p>
          <a:p>
            <a:pPr marL="0" indent="0">
              <a:spcBef>
                <a:spcPts val="0"/>
              </a:spcBef>
              <a:buSzPct val="100000"/>
              <a:buNone/>
            </a:pPr>
            <a:r>
              <a:rPr lang="es-ES" sz="1400" dirty="0">
                <a:latin typeface="Calibri" charset="0"/>
                <a:cs typeface="Calibri" charset="0"/>
              </a:rPr>
              <a:t>Logística Base de la Gestión de Negocios (2002)</a:t>
            </a:r>
            <a:r>
              <a:rPr lang="es-ES" sz="1400" dirty="0" err="1">
                <a:latin typeface="Calibri" charset="0"/>
                <a:cs typeface="Calibri" charset="0"/>
              </a:rPr>
              <a:t>Ruben</a:t>
            </a:r>
            <a:r>
              <a:rPr lang="es-ES" sz="1400" dirty="0">
                <a:latin typeface="Calibri" charset="0"/>
                <a:cs typeface="Calibri" charset="0"/>
              </a:rPr>
              <a:t> Patricio Gallardo Osorio ADEX – EAN PERU</a:t>
            </a:r>
          </a:p>
        </p:txBody>
      </p:sp>
      <p:pic>
        <p:nvPicPr>
          <p:cNvPr id="7" name="Imagen 6">
            <a:extLst>
              <a:ext uri="{FF2B5EF4-FFF2-40B4-BE49-F238E27FC236}">
                <a16:creationId xmlns:a16="http://schemas.microsoft.com/office/drawing/2014/main" id="{12C9ECC4-35D8-784A-8D07-B845CBE5526B}"/>
              </a:ext>
            </a:extLst>
          </p:cNvPr>
          <p:cNvPicPr>
            <a:picLocks noChangeAspect="1"/>
          </p:cNvPicPr>
          <p:nvPr/>
        </p:nvPicPr>
        <p:blipFill>
          <a:blip r:embed="rId3"/>
          <a:stretch>
            <a:fillRect/>
          </a:stretch>
        </p:blipFill>
        <p:spPr>
          <a:xfrm>
            <a:off x="1008064" y="959114"/>
            <a:ext cx="103867" cy="106967"/>
          </a:xfrm>
          <a:prstGeom prst="rect">
            <a:avLst/>
          </a:prstGeom>
        </p:spPr>
      </p:pic>
      <p:pic>
        <p:nvPicPr>
          <p:cNvPr id="8" name="Imagen 7">
            <a:extLst>
              <a:ext uri="{FF2B5EF4-FFF2-40B4-BE49-F238E27FC236}">
                <a16:creationId xmlns:a16="http://schemas.microsoft.com/office/drawing/2014/main" id="{EB33950A-11CF-0E4A-918C-EF0C7D5F85B4}"/>
              </a:ext>
            </a:extLst>
          </p:cNvPr>
          <p:cNvPicPr>
            <a:picLocks noChangeAspect="1"/>
          </p:cNvPicPr>
          <p:nvPr/>
        </p:nvPicPr>
        <p:blipFill>
          <a:blip r:embed="rId3"/>
          <a:stretch>
            <a:fillRect/>
          </a:stretch>
        </p:blipFill>
        <p:spPr>
          <a:xfrm>
            <a:off x="1008064" y="1830431"/>
            <a:ext cx="103867" cy="106967"/>
          </a:xfrm>
          <a:prstGeom prst="rect">
            <a:avLst/>
          </a:prstGeom>
        </p:spPr>
      </p:pic>
      <p:pic>
        <p:nvPicPr>
          <p:cNvPr id="10" name="Imagen 9">
            <a:extLst>
              <a:ext uri="{FF2B5EF4-FFF2-40B4-BE49-F238E27FC236}">
                <a16:creationId xmlns:a16="http://schemas.microsoft.com/office/drawing/2014/main" id="{97DE9D5D-C1A4-FE41-9EFA-9818102454C8}"/>
              </a:ext>
            </a:extLst>
          </p:cNvPr>
          <p:cNvPicPr>
            <a:picLocks noChangeAspect="1"/>
          </p:cNvPicPr>
          <p:nvPr/>
        </p:nvPicPr>
        <p:blipFill>
          <a:blip r:embed="rId4">
            <a:alphaModFix amt="42000"/>
            <a:extLst>
              <a:ext uri="{28A0092B-C50C-407E-A947-70E740481C1C}">
                <a14:useLocalDpi xmlns:a14="http://schemas.microsoft.com/office/drawing/2010/main" val="0"/>
              </a:ext>
            </a:extLst>
          </a:blip>
          <a:stretch>
            <a:fillRect/>
          </a:stretch>
        </p:blipFill>
        <p:spPr>
          <a:xfrm>
            <a:off x="6985000" y="3036889"/>
            <a:ext cx="1690688" cy="2197100"/>
          </a:xfrm>
          <a:prstGeom prst="rect">
            <a:avLst/>
          </a:prstGeom>
        </p:spPr>
      </p:pic>
      <p:sp>
        <p:nvSpPr>
          <p:cNvPr id="11" name="Rectangle 5">
            <a:extLst>
              <a:ext uri="{FF2B5EF4-FFF2-40B4-BE49-F238E27FC236}">
                <a16:creationId xmlns:a16="http://schemas.microsoft.com/office/drawing/2014/main" id="{8DF77858-32F7-4540-B856-776E8B39769D}"/>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BIBLIOGRAFÍA</a:t>
            </a:r>
          </a:p>
        </p:txBody>
      </p:sp>
    </p:spTree>
    <p:custDataLst>
      <p:tags r:id="rId1"/>
    </p:custDataLst>
    <p:extLst>
      <p:ext uri="{BB962C8B-B14F-4D97-AF65-F5344CB8AC3E}">
        <p14:creationId xmlns:p14="http://schemas.microsoft.com/office/powerpoint/2010/main" val="1570702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18C355B0-50C1-0747-A4E3-F244068E3E1E}"/>
              </a:ext>
            </a:extLst>
          </p:cNvPr>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pic>
        <p:nvPicPr>
          <p:cNvPr id="3" name="Imagen 2">
            <a:extLst>
              <a:ext uri="{FF2B5EF4-FFF2-40B4-BE49-F238E27FC236}">
                <a16:creationId xmlns:a16="http://schemas.microsoft.com/office/drawing/2014/main" id="{FAD0859C-BA2F-1645-84A1-08D18DC8A5CF}"/>
              </a:ext>
            </a:extLst>
          </p:cNvPr>
          <p:cNvPicPr>
            <a:picLocks noChangeAspect="1"/>
          </p:cNvPicPr>
          <p:nvPr/>
        </p:nvPicPr>
        <p:blipFill>
          <a:blip r:embed="rId2"/>
          <a:stretch>
            <a:fillRect/>
          </a:stretch>
        </p:blipFill>
        <p:spPr>
          <a:xfrm>
            <a:off x="3924199" y="2666298"/>
            <a:ext cx="1295601" cy="386803"/>
          </a:xfrm>
          <a:prstGeom prst="rect">
            <a:avLst/>
          </a:prstGeom>
        </p:spPr>
      </p:pic>
    </p:spTree>
    <p:extLst>
      <p:ext uri="{BB962C8B-B14F-4D97-AF65-F5344CB8AC3E}">
        <p14:creationId xmlns:p14="http://schemas.microsoft.com/office/powerpoint/2010/main" val="5978952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3237" y="912813"/>
            <a:ext cx="1757954" cy="1477328"/>
          </a:xfrm>
          <a:prstGeom prst="rect">
            <a:avLst/>
          </a:prstGeom>
        </p:spPr>
        <p:txBody>
          <a:bodyPr vert="horz" wrap="square" lIns="0" tIns="0" rIns="0" bIns="0" rtlCol="0">
            <a:spAutoFit/>
          </a:bodyPr>
          <a:lstStyle/>
          <a:p>
            <a:pPr marL="11725">
              <a:buClr>
                <a:schemeClr val="tx1"/>
              </a:buClr>
              <a:buSzPct val="100000"/>
              <a:tabLst>
                <a:tab pos="121285" algn="l"/>
              </a:tabLst>
            </a:pPr>
            <a:r>
              <a:rPr lang="en-US" sz="1600" b="1" spc="-10" dirty="0">
                <a:cs typeface="Source Sans Pro"/>
              </a:rPr>
              <a:t>¿EN QUÉ CONSISTE EL </a:t>
            </a:r>
            <a:r>
              <a:rPr lang="en-US" sz="1600" b="1" i="1" spc="-10" dirty="0">
                <a:cs typeface="Source Sans Pro"/>
              </a:rPr>
              <a:t>OUTSOURCING</a:t>
            </a:r>
            <a:r>
              <a:rPr lang="en-US" sz="1600" b="1" spc="-10" dirty="0">
                <a:cs typeface="Source Sans Pro"/>
              </a:rPr>
              <a:t> </a:t>
            </a:r>
            <a:br>
              <a:rPr lang="en-US" sz="1600" b="1" spc="-10" dirty="0">
                <a:cs typeface="Source Sans Pro"/>
              </a:rPr>
            </a:br>
            <a:r>
              <a:rPr lang="en-US" sz="1600" b="1" spc="-10" dirty="0">
                <a:cs typeface="Source Sans Pro"/>
              </a:rPr>
              <a:t>Y CÓMO </a:t>
            </a:r>
          </a:p>
          <a:p>
            <a:pPr marL="11725">
              <a:buClr>
                <a:schemeClr val="tx1"/>
              </a:buClr>
              <a:buSzPct val="100000"/>
              <a:tabLst>
                <a:tab pos="121285" algn="l"/>
              </a:tabLst>
            </a:pPr>
            <a:r>
              <a:rPr lang="en-US" sz="1600" b="1" spc="-10" dirty="0">
                <a:cs typeface="Source Sans Pro"/>
              </a:rPr>
              <a:t>SE PUEDE APLICAR </a:t>
            </a:r>
            <a:br>
              <a:rPr lang="en-US" sz="1600" b="1" spc="-10" dirty="0">
                <a:cs typeface="Source Sans Pro"/>
              </a:rPr>
            </a:br>
            <a:r>
              <a:rPr lang="en-US" sz="1600" b="1" spc="-10" dirty="0">
                <a:cs typeface="Source Sans Pro"/>
              </a:rPr>
              <a:t>A LOS PROCESOS LOGÍSTICOS?</a:t>
            </a:r>
          </a:p>
        </p:txBody>
      </p:sp>
      <p:pic>
        <p:nvPicPr>
          <p:cNvPr id="5" name="Imagen 4"/>
          <p:cNvPicPr>
            <a:picLocks noChangeAspect="1"/>
          </p:cNvPicPr>
          <p:nvPr/>
        </p:nvPicPr>
        <p:blipFill rotWithShape="1">
          <a:blip r:embed="rId2">
            <a:extLst>
              <a:ext uri="{28A0092B-C50C-407E-A947-70E740481C1C}">
                <a14:useLocalDpi xmlns:a14="http://schemas.microsoft.com/office/drawing/2010/main" val="0"/>
              </a:ext>
            </a:extLst>
          </a:blip>
          <a:srcRect l="4654"/>
          <a:stretch/>
        </p:blipFill>
        <p:spPr>
          <a:xfrm>
            <a:off x="2488019" y="912813"/>
            <a:ext cx="6655981" cy="4321175"/>
          </a:xfrm>
          <a:prstGeom prst="rect">
            <a:avLst/>
          </a:prstGeom>
        </p:spPr>
      </p:pic>
      <p:sp>
        <p:nvSpPr>
          <p:cNvPr id="6" name="Rectangle 5">
            <a:extLst>
              <a:ext uri="{FF2B5EF4-FFF2-40B4-BE49-F238E27FC236}">
                <a16:creationId xmlns:a16="http://schemas.microsoft.com/office/drawing/2014/main" id="{3FD176A6-B136-F241-9298-F788117E7D9A}"/>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i="1" dirty="0">
                <a:solidFill>
                  <a:schemeClr val="bg1">
                    <a:lumMod val="65000"/>
                  </a:schemeClr>
                </a:solidFill>
                <a:latin typeface="Calibri" panose="020F0502020204030204" pitchFamily="34" charset="0"/>
                <a:cs typeface="Calibri" panose="020F0502020204030204" pitchFamily="34" charset="0"/>
              </a:rPr>
              <a:t>OUTSOURCING</a:t>
            </a:r>
            <a:endParaRPr lang="es-PE" sz="1000" i="1" dirty="0">
              <a:solidFill>
                <a:schemeClr val="bg1">
                  <a:lumMod val="6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561857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extLst>
              <a:ext uri="{28A0092B-C50C-407E-A947-70E740481C1C}">
                <a14:useLocalDpi xmlns:a14="http://schemas.microsoft.com/office/drawing/2010/main" val="0"/>
              </a:ext>
            </a:extLst>
          </a:blip>
          <a:srcRect l="1981" r="5886"/>
          <a:stretch/>
        </p:blipFill>
        <p:spPr>
          <a:xfrm>
            <a:off x="2648891" y="1203435"/>
            <a:ext cx="6026795" cy="3679851"/>
          </a:xfrm>
          <a:prstGeom prst="rect">
            <a:avLst/>
          </a:prstGeom>
        </p:spPr>
      </p:pic>
      <p:sp>
        <p:nvSpPr>
          <p:cNvPr id="6" name="Rectangle 5">
            <a:extLst>
              <a:ext uri="{FF2B5EF4-FFF2-40B4-BE49-F238E27FC236}">
                <a16:creationId xmlns:a16="http://schemas.microsoft.com/office/drawing/2014/main" id="{688A2688-AD15-3645-8F82-145575ADFA7F}"/>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i="1" dirty="0">
                <a:solidFill>
                  <a:schemeClr val="bg1">
                    <a:lumMod val="65000"/>
                  </a:schemeClr>
                </a:solidFill>
                <a:latin typeface="Calibri" panose="020F0502020204030204" pitchFamily="34" charset="0"/>
                <a:cs typeface="Calibri" panose="020F0502020204030204" pitchFamily="34" charset="0"/>
              </a:rPr>
              <a:t>OUTSOURCING</a:t>
            </a:r>
            <a:endParaRPr lang="es-PE" sz="1000" i="1" dirty="0">
              <a:solidFill>
                <a:schemeClr val="bg1">
                  <a:lumMod val="65000"/>
                </a:schemeClr>
              </a:solidFill>
              <a:latin typeface="Calibri" panose="020F0502020204030204" pitchFamily="34" charset="0"/>
              <a:cs typeface="Calibri" panose="020F0502020204030204" pitchFamily="34" charset="0"/>
            </a:endParaRPr>
          </a:p>
        </p:txBody>
      </p:sp>
      <p:sp>
        <p:nvSpPr>
          <p:cNvPr id="7" name="Redondear rectángulo de esquina del mismo lado 6">
            <a:extLst>
              <a:ext uri="{FF2B5EF4-FFF2-40B4-BE49-F238E27FC236}">
                <a16:creationId xmlns:a16="http://schemas.microsoft.com/office/drawing/2014/main" id="{BD8A7D40-8886-CB4E-A7EF-AE9527003A06}"/>
              </a:ext>
            </a:extLst>
          </p:cNvPr>
          <p:cNvSpPr/>
          <p:nvPr/>
        </p:nvSpPr>
        <p:spPr>
          <a:xfrm rot="16200000">
            <a:off x="-220676" y="1927348"/>
            <a:ext cx="3679851" cy="2232024"/>
          </a:xfrm>
          <a:prstGeom prst="round2SameRect">
            <a:avLst>
              <a:gd name="adj1" fmla="val 5364"/>
              <a:gd name="adj2" fmla="val 0"/>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8" name="CuadroTexto 7">
            <a:extLst>
              <a:ext uri="{FF2B5EF4-FFF2-40B4-BE49-F238E27FC236}">
                <a16:creationId xmlns:a16="http://schemas.microsoft.com/office/drawing/2014/main" id="{EB3E49CA-E031-FE49-A8D8-0FFF04823008}"/>
              </a:ext>
            </a:extLst>
          </p:cNvPr>
          <p:cNvSpPr txBox="1"/>
          <p:nvPr/>
        </p:nvSpPr>
        <p:spPr>
          <a:xfrm>
            <a:off x="727175" y="2007340"/>
            <a:ext cx="1760843" cy="2585323"/>
          </a:xfrm>
          <a:prstGeom prst="rect">
            <a:avLst/>
          </a:prstGeom>
          <a:noFill/>
        </p:spPr>
        <p:txBody>
          <a:bodyPr wrap="square" lIns="0" tIns="0" rIns="0" bIns="0" rtlCol="0">
            <a:spAutoFit/>
          </a:bodyPr>
          <a:lstStyle/>
          <a:p>
            <a:pPr marL="5953"/>
            <a:r>
              <a:rPr lang="en-US" sz="1200" b="1" spc="-10" dirty="0">
                <a:solidFill>
                  <a:schemeClr val="bg1"/>
                </a:solidFill>
                <a:cs typeface="Source Sans Pro"/>
              </a:rPr>
              <a:t>¿QUÉ ES EL </a:t>
            </a:r>
            <a:r>
              <a:rPr lang="en-US" sz="1200" b="1" i="1" spc="-10" dirty="0">
                <a:solidFill>
                  <a:schemeClr val="bg1"/>
                </a:solidFill>
                <a:cs typeface="Source Sans Pro"/>
              </a:rPr>
              <a:t>OUTSOURCING</a:t>
            </a:r>
            <a:r>
              <a:rPr lang="en-US" sz="1200" b="1" spc="-10" dirty="0">
                <a:solidFill>
                  <a:schemeClr val="bg1"/>
                </a:solidFill>
                <a:cs typeface="Source Sans Pro"/>
              </a:rPr>
              <a:t>?</a:t>
            </a:r>
          </a:p>
          <a:p>
            <a:pPr marL="5953"/>
            <a:r>
              <a:rPr lang="es-ES" sz="1200" dirty="0">
                <a:solidFill>
                  <a:schemeClr val="bg1"/>
                </a:solidFill>
                <a:ea typeface="Arial" charset="0"/>
                <a:cs typeface="Arial" charset="0"/>
              </a:rPr>
              <a:t>Proceso en el cual una empresa identifica una porción de su proceso de negocio que podría ser desempeñada con mejores resultados por otra empresa, la cual es contratada para desarrollar esa porción de negocio. Esto libera a la organización para enfocarse en la parte o función central de su negocio. </a:t>
            </a:r>
          </a:p>
        </p:txBody>
      </p:sp>
      <p:pic>
        <p:nvPicPr>
          <p:cNvPr id="9" name="Imagen 8">
            <a:extLst>
              <a:ext uri="{FF2B5EF4-FFF2-40B4-BE49-F238E27FC236}">
                <a16:creationId xmlns:a16="http://schemas.microsoft.com/office/drawing/2014/main" id="{05B71B92-E705-0743-901E-4ACD6932013A}"/>
              </a:ext>
            </a:extLst>
          </p:cNvPr>
          <p:cNvPicPr>
            <a:picLocks noChangeAspect="1"/>
          </p:cNvPicPr>
          <p:nvPr/>
        </p:nvPicPr>
        <p:blipFill>
          <a:blip r:embed="rId3">
            <a:alphaModFix/>
            <a:lum bright="100000" contrast="100000"/>
          </a:blip>
          <a:stretch>
            <a:fillRect/>
          </a:stretch>
        </p:blipFill>
        <p:spPr>
          <a:xfrm>
            <a:off x="727176" y="1705010"/>
            <a:ext cx="157605" cy="157605"/>
          </a:xfrm>
          <a:prstGeom prst="rect">
            <a:avLst/>
          </a:prstGeom>
        </p:spPr>
      </p:pic>
    </p:spTree>
    <p:extLst>
      <p:ext uri="{BB962C8B-B14F-4D97-AF65-F5344CB8AC3E}">
        <p14:creationId xmlns:p14="http://schemas.microsoft.com/office/powerpoint/2010/main" val="5464081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p:nvPr/>
        </p:nvSpPr>
        <p:spPr>
          <a:xfrm>
            <a:off x="503237" y="912813"/>
            <a:ext cx="4357484" cy="246221"/>
          </a:xfrm>
          <a:prstGeom prst="rect">
            <a:avLst/>
          </a:prstGeom>
        </p:spPr>
        <p:txBody>
          <a:bodyPr vert="horz" wrap="square" lIns="0" tIns="0" rIns="0" bIns="0" rtlCol="0">
            <a:spAutoFit/>
          </a:bodyPr>
          <a:lstStyle/>
          <a:p>
            <a:pPr marL="11725">
              <a:buClr>
                <a:schemeClr val="tx1"/>
              </a:buClr>
              <a:buSzPct val="100000"/>
              <a:tabLst>
                <a:tab pos="121285" algn="l"/>
              </a:tabLst>
            </a:pPr>
            <a:r>
              <a:rPr lang="es-ES_tradnl" sz="1600" b="1" spc="-10" dirty="0">
                <a:cs typeface="Source Sans Pro"/>
              </a:rPr>
              <a:t>Las empresas </a:t>
            </a:r>
            <a:r>
              <a:rPr lang="es-ES_tradnl" sz="1600" b="1" spc="-10" dirty="0" err="1">
                <a:cs typeface="Source Sans Pro"/>
              </a:rPr>
              <a:t>tercerizan</a:t>
            </a:r>
            <a:r>
              <a:rPr lang="es-ES_tradnl" sz="1600" b="1" spc="-10" dirty="0">
                <a:cs typeface="Source Sans Pro"/>
              </a:rPr>
              <a:t> diferentes procesos</a:t>
            </a:r>
            <a:r>
              <a:rPr lang="es-ES_tradnl" sz="1600" spc="-10" dirty="0">
                <a:cs typeface="Source Sans Pro"/>
              </a:rPr>
              <a:t>:</a:t>
            </a:r>
          </a:p>
        </p:txBody>
      </p:sp>
      <p:pic>
        <p:nvPicPr>
          <p:cNvPr id="3" name="Imagen 2">
            <a:extLst>
              <a:ext uri="{FF2B5EF4-FFF2-40B4-BE49-F238E27FC236}">
                <a16:creationId xmlns:a16="http://schemas.microsoft.com/office/drawing/2014/main" id="{BFA9A99E-FDBB-4D68-AAD6-EFB4F414CEE3}"/>
              </a:ext>
            </a:extLst>
          </p:cNvPr>
          <p:cNvPicPr>
            <a:picLocks noChangeAspect="1"/>
          </p:cNvPicPr>
          <p:nvPr/>
        </p:nvPicPr>
        <p:blipFill>
          <a:blip r:embed="rId2"/>
          <a:stretch>
            <a:fillRect/>
          </a:stretch>
        </p:blipFill>
        <p:spPr>
          <a:xfrm>
            <a:off x="4185799" y="1132452"/>
            <a:ext cx="4448132" cy="3053284"/>
          </a:xfrm>
          <a:prstGeom prst="rect">
            <a:avLst/>
          </a:prstGeom>
        </p:spPr>
      </p:pic>
      <p:sp>
        <p:nvSpPr>
          <p:cNvPr id="5" name="Rectangle 5">
            <a:extLst>
              <a:ext uri="{FF2B5EF4-FFF2-40B4-BE49-F238E27FC236}">
                <a16:creationId xmlns:a16="http://schemas.microsoft.com/office/drawing/2014/main" id="{14BACFF3-C4DE-F04C-B90F-1B31C417A588}"/>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i="1" dirty="0">
                <a:solidFill>
                  <a:schemeClr val="bg1">
                    <a:lumMod val="65000"/>
                  </a:schemeClr>
                </a:solidFill>
                <a:latin typeface="Calibri" panose="020F0502020204030204" pitchFamily="34" charset="0"/>
                <a:cs typeface="Calibri" panose="020F0502020204030204" pitchFamily="34" charset="0"/>
              </a:rPr>
              <a:t>OUTSOURCING</a:t>
            </a:r>
            <a:endParaRPr lang="es-PE" sz="1000" i="1" dirty="0">
              <a:solidFill>
                <a:schemeClr val="bg1">
                  <a:lumMod val="65000"/>
                </a:schemeClr>
              </a:solidFill>
              <a:latin typeface="Calibri" panose="020F0502020204030204" pitchFamily="34" charset="0"/>
              <a:cs typeface="Calibri" panose="020F0502020204030204" pitchFamily="34" charset="0"/>
            </a:endParaRPr>
          </a:p>
        </p:txBody>
      </p:sp>
      <p:sp>
        <p:nvSpPr>
          <p:cNvPr id="9" name="Rectángulo 8">
            <a:extLst>
              <a:ext uri="{FF2B5EF4-FFF2-40B4-BE49-F238E27FC236}">
                <a16:creationId xmlns:a16="http://schemas.microsoft.com/office/drawing/2014/main" id="{6F498CF3-D8F0-FC47-8491-5E48296A108F}"/>
              </a:ext>
            </a:extLst>
          </p:cNvPr>
          <p:cNvSpPr/>
          <p:nvPr/>
        </p:nvSpPr>
        <p:spPr>
          <a:xfrm>
            <a:off x="800813" y="1457088"/>
            <a:ext cx="3591800" cy="215444"/>
          </a:xfrm>
          <a:prstGeom prst="rect">
            <a:avLst/>
          </a:prstGeom>
        </p:spPr>
        <p:txBody>
          <a:bodyPr wrap="square" lIns="0" tIns="0" rIns="0" bIns="0">
            <a:spAutoFit/>
          </a:bodyPr>
          <a:lstStyle/>
          <a:p>
            <a:pPr marL="11725">
              <a:buClr>
                <a:schemeClr val="tx1"/>
              </a:buClr>
              <a:buSzPct val="100000"/>
              <a:tabLst>
                <a:tab pos="121285" algn="l"/>
              </a:tabLst>
            </a:pPr>
            <a:r>
              <a:rPr lang="es-ES_tradnl" sz="1400" spc="-10" dirty="0">
                <a:cs typeface="Source Sans Pro"/>
              </a:rPr>
              <a:t>Procesos informáticos con empresas.</a:t>
            </a:r>
          </a:p>
        </p:txBody>
      </p:sp>
      <p:cxnSp>
        <p:nvCxnSpPr>
          <p:cNvPr id="10" name="Conector recto 9">
            <a:extLst>
              <a:ext uri="{FF2B5EF4-FFF2-40B4-BE49-F238E27FC236}">
                <a16:creationId xmlns:a16="http://schemas.microsoft.com/office/drawing/2014/main" id="{686FE939-48DC-8345-93D2-94E350D9C107}"/>
              </a:ext>
            </a:extLst>
          </p:cNvPr>
          <p:cNvCxnSpPr>
            <a:cxnSpLocks/>
          </p:cNvCxnSpPr>
          <p:nvPr/>
        </p:nvCxnSpPr>
        <p:spPr>
          <a:xfrm>
            <a:off x="586411" y="1659958"/>
            <a:ext cx="0" cy="180228"/>
          </a:xfrm>
          <a:prstGeom prst="line">
            <a:avLst/>
          </a:prstGeom>
          <a:ln w="12700">
            <a:solidFill>
              <a:srgbClr val="EE4639"/>
            </a:solidFill>
          </a:ln>
        </p:spPr>
        <p:style>
          <a:lnRef idx="1">
            <a:schemeClr val="accent1"/>
          </a:lnRef>
          <a:fillRef idx="0">
            <a:schemeClr val="accent1"/>
          </a:fillRef>
          <a:effectRef idx="0">
            <a:schemeClr val="accent1"/>
          </a:effectRef>
          <a:fontRef idx="minor">
            <a:schemeClr val="tx1"/>
          </a:fontRef>
        </p:style>
      </p:cxnSp>
      <p:sp>
        <p:nvSpPr>
          <p:cNvPr id="11" name="Rectángulo 10">
            <a:extLst>
              <a:ext uri="{FF2B5EF4-FFF2-40B4-BE49-F238E27FC236}">
                <a16:creationId xmlns:a16="http://schemas.microsoft.com/office/drawing/2014/main" id="{1EE462D4-DB73-B149-A7F1-6C78B693A803}"/>
              </a:ext>
            </a:extLst>
          </p:cNvPr>
          <p:cNvSpPr/>
          <p:nvPr/>
        </p:nvSpPr>
        <p:spPr>
          <a:xfrm>
            <a:off x="800812" y="1840186"/>
            <a:ext cx="3591801" cy="215444"/>
          </a:xfrm>
          <a:prstGeom prst="rect">
            <a:avLst/>
          </a:prstGeom>
        </p:spPr>
        <p:txBody>
          <a:bodyPr wrap="square" lIns="0" tIns="0" rIns="0" bIns="0">
            <a:spAutoFit/>
          </a:bodyPr>
          <a:lstStyle/>
          <a:p>
            <a:pPr marL="11725">
              <a:buClr>
                <a:schemeClr val="tx1"/>
              </a:buClr>
              <a:buSzPct val="100000"/>
              <a:tabLst>
                <a:tab pos="121285" algn="l"/>
              </a:tabLst>
            </a:pPr>
            <a:r>
              <a:rPr lang="es-ES_tradnl" sz="1400" spc="-10" dirty="0">
                <a:cs typeface="Source Sans Pro"/>
              </a:rPr>
              <a:t>Procesos contables con empresas.</a:t>
            </a:r>
          </a:p>
        </p:txBody>
      </p:sp>
      <p:sp>
        <p:nvSpPr>
          <p:cNvPr id="12" name="Más 11">
            <a:extLst>
              <a:ext uri="{FF2B5EF4-FFF2-40B4-BE49-F238E27FC236}">
                <a16:creationId xmlns:a16="http://schemas.microsoft.com/office/drawing/2014/main" id="{77A0B511-6E39-1440-827C-503B01860FEF}"/>
              </a:ext>
            </a:extLst>
          </p:cNvPr>
          <p:cNvSpPr/>
          <p:nvPr/>
        </p:nvSpPr>
        <p:spPr>
          <a:xfrm>
            <a:off x="510069" y="1466860"/>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13" name="Más 12">
            <a:extLst>
              <a:ext uri="{FF2B5EF4-FFF2-40B4-BE49-F238E27FC236}">
                <a16:creationId xmlns:a16="http://schemas.microsoft.com/office/drawing/2014/main" id="{44691741-4C2B-4844-834D-B757D5F9AF11}"/>
              </a:ext>
            </a:extLst>
          </p:cNvPr>
          <p:cNvSpPr/>
          <p:nvPr/>
        </p:nvSpPr>
        <p:spPr>
          <a:xfrm>
            <a:off x="510069" y="1851074"/>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cxnSp>
        <p:nvCxnSpPr>
          <p:cNvPr id="14" name="Conector recto 13">
            <a:extLst>
              <a:ext uri="{FF2B5EF4-FFF2-40B4-BE49-F238E27FC236}">
                <a16:creationId xmlns:a16="http://schemas.microsoft.com/office/drawing/2014/main" id="{67ED1C4F-5B95-6B4B-B0A1-2E8D10D42996}"/>
              </a:ext>
            </a:extLst>
          </p:cNvPr>
          <p:cNvCxnSpPr>
            <a:cxnSpLocks/>
          </p:cNvCxnSpPr>
          <p:nvPr/>
        </p:nvCxnSpPr>
        <p:spPr>
          <a:xfrm>
            <a:off x="586411" y="2016305"/>
            <a:ext cx="0" cy="180228"/>
          </a:xfrm>
          <a:prstGeom prst="line">
            <a:avLst/>
          </a:prstGeom>
          <a:ln w="12700">
            <a:solidFill>
              <a:srgbClr val="EE4639"/>
            </a:solidFill>
          </a:ln>
        </p:spPr>
        <p:style>
          <a:lnRef idx="1">
            <a:schemeClr val="accent1"/>
          </a:lnRef>
          <a:fillRef idx="0">
            <a:schemeClr val="accent1"/>
          </a:fillRef>
          <a:effectRef idx="0">
            <a:schemeClr val="accent1"/>
          </a:effectRef>
          <a:fontRef idx="minor">
            <a:schemeClr val="tx1"/>
          </a:fontRef>
        </p:style>
      </p:cxnSp>
      <p:sp>
        <p:nvSpPr>
          <p:cNvPr id="15" name="Rectángulo 14">
            <a:extLst>
              <a:ext uri="{FF2B5EF4-FFF2-40B4-BE49-F238E27FC236}">
                <a16:creationId xmlns:a16="http://schemas.microsoft.com/office/drawing/2014/main" id="{9508FDC0-E13C-BC41-98EF-8D063A9F3F13}"/>
              </a:ext>
            </a:extLst>
          </p:cNvPr>
          <p:cNvSpPr/>
          <p:nvPr/>
        </p:nvSpPr>
        <p:spPr>
          <a:xfrm>
            <a:off x="800812" y="2196533"/>
            <a:ext cx="3591801" cy="430887"/>
          </a:xfrm>
          <a:prstGeom prst="rect">
            <a:avLst/>
          </a:prstGeom>
        </p:spPr>
        <p:txBody>
          <a:bodyPr wrap="square" lIns="0" tIns="0" rIns="0" bIns="0">
            <a:spAutoFit/>
          </a:bodyPr>
          <a:lstStyle/>
          <a:p>
            <a:pPr marL="11725">
              <a:buClr>
                <a:schemeClr val="tx1"/>
              </a:buClr>
              <a:buSzPct val="100000"/>
              <a:tabLst>
                <a:tab pos="121285" algn="l"/>
              </a:tabLst>
            </a:pPr>
            <a:r>
              <a:rPr lang="es-ES_tradnl" sz="1400" spc="-10" dirty="0">
                <a:cs typeface="Source Sans Pro"/>
              </a:rPr>
              <a:t>Procesos de reclutamiento y evaluación de personal.</a:t>
            </a:r>
          </a:p>
        </p:txBody>
      </p:sp>
      <p:sp>
        <p:nvSpPr>
          <p:cNvPr id="16" name="Más 15">
            <a:extLst>
              <a:ext uri="{FF2B5EF4-FFF2-40B4-BE49-F238E27FC236}">
                <a16:creationId xmlns:a16="http://schemas.microsoft.com/office/drawing/2014/main" id="{F6AA4004-D9B0-EE45-A114-901632994E84}"/>
              </a:ext>
            </a:extLst>
          </p:cNvPr>
          <p:cNvSpPr/>
          <p:nvPr/>
        </p:nvSpPr>
        <p:spPr>
          <a:xfrm>
            <a:off x="510069" y="2207421"/>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cxnSp>
        <p:nvCxnSpPr>
          <p:cNvPr id="17" name="Conector recto 16">
            <a:extLst>
              <a:ext uri="{FF2B5EF4-FFF2-40B4-BE49-F238E27FC236}">
                <a16:creationId xmlns:a16="http://schemas.microsoft.com/office/drawing/2014/main" id="{6C10C6A2-00AA-D64B-8D26-7117DC629209}"/>
              </a:ext>
            </a:extLst>
          </p:cNvPr>
          <p:cNvCxnSpPr>
            <a:cxnSpLocks/>
          </p:cNvCxnSpPr>
          <p:nvPr/>
        </p:nvCxnSpPr>
        <p:spPr>
          <a:xfrm>
            <a:off x="586411" y="2372652"/>
            <a:ext cx="0" cy="350710"/>
          </a:xfrm>
          <a:prstGeom prst="line">
            <a:avLst/>
          </a:prstGeom>
          <a:ln w="12700">
            <a:solidFill>
              <a:srgbClr val="EE4639"/>
            </a:solidFill>
          </a:ln>
        </p:spPr>
        <p:style>
          <a:lnRef idx="1">
            <a:schemeClr val="accent1"/>
          </a:lnRef>
          <a:fillRef idx="0">
            <a:schemeClr val="accent1"/>
          </a:fillRef>
          <a:effectRef idx="0">
            <a:schemeClr val="accent1"/>
          </a:effectRef>
          <a:fontRef idx="minor">
            <a:schemeClr val="tx1"/>
          </a:fontRef>
        </p:style>
      </p:cxnSp>
      <p:sp>
        <p:nvSpPr>
          <p:cNvPr id="18" name="Rectángulo 17">
            <a:extLst>
              <a:ext uri="{FF2B5EF4-FFF2-40B4-BE49-F238E27FC236}">
                <a16:creationId xmlns:a16="http://schemas.microsoft.com/office/drawing/2014/main" id="{0E77307A-072E-0841-B145-564F9CFBCD58}"/>
              </a:ext>
            </a:extLst>
          </p:cNvPr>
          <p:cNvSpPr/>
          <p:nvPr/>
        </p:nvSpPr>
        <p:spPr>
          <a:xfrm>
            <a:off x="800812" y="2723362"/>
            <a:ext cx="3591801" cy="215444"/>
          </a:xfrm>
          <a:prstGeom prst="rect">
            <a:avLst/>
          </a:prstGeom>
        </p:spPr>
        <p:txBody>
          <a:bodyPr wrap="square" lIns="0" tIns="0" rIns="0" bIns="0">
            <a:spAutoFit/>
          </a:bodyPr>
          <a:lstStyle/>
          <a:p>
            <a:pPr marL="11725">
              <a:buClr>
                <a:schemeClr val="tx1"/>
              </a:buClr>
              <a:buSzPct val="100000"/>
              <a:tabLst>
                <a:tab pos="121285" algn="l"/>
              </a:tabLst>
            </a:pPr>
            <a:r>
              <a:rPr lang="es-ES_tradnl" sz="1400" spc="-10" dirty="0">
                <a:cs typeface="Source Sans Pro"/>
              </a:rPr>
              <a:t>Procesos legales.</a:t>
            </a:r>
          </a:p>
        </p:txBody>
      </p:sp>
      <p:sp>
        <p:nvSpPr>
          <p:cNvPr id="19" name="Más 18">
            <a:extLst>
              <a:ext uri="{FF2B5EF4-FFF2-40B4-BE49-F238E27FC236}">
                <a16:creationId xmlns:a16="http://schemas.microsoft.com/office/drawing/2014/main" id="{0CAABE70-1198-B24E-BBB9-613DDB94AF37}"/>
              </a:ext>
            </a:extLst>
          </p:cNvPr>
          <p:cNvSpPr/>
          <p:nvPr/>
        </p:nvSpPr>
        <p:spPr>
          <a:xfrm>
            <a:off x="510069" y="2734250"/>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cxnSp>
        <p:nvCxnSpPr>
          <p:cNvPr id="20" name="Conector recto 19">
            <a:extLst>
              <a:ext uri="{FF2B5EF4-FFF2-40B4-BE49-F238E27FC236}">
                <a16:creationId xmlns:a16="http://schemas.microsoft.com/office/drawing/2014/main" id="{A2BCAA9E-EBBD-8040-9EF7-3DF96DC7C84D}"/>
              </a:ext>
            </a:extLst>
          </p:cNvPr>
          <p:cNvCxnSpPr>
            <a:cxnSpLocks/>
          </p:cNvCxnSpPr>
          <p:nvPr/>
        </p:nvCxnSpPr>
        <p:spPr>
          <a:xfrm>
            <a:off x="586411" y="2899481"/>
            <a:ext cx="0" cy="180228"/>
          </a:xfrm>
          <a:prstGeom prst="line">
            <a:avLst/>
          </a:prstGeom>
          <a:ln w="12700">
            <a:solidFill>
              <a:srgbClr val="EE4639"/>
            </a:solidFill>
          </a:ln>
        </p:spPr>
        <p:style>
          <a:lnRef idx="1">
            <a:schemeClr val="accent1"/>
          </a:lnRef>
          <a:fillRef idx="0">
            <a:schemeClr val="accent1"/>
          </a:fillRef>
          <a:effectRef idx="0">
            <a:schemeClr val="accent1"/>
          </a:effectRef>
          <a:fontRef idx="minor">
            <a:schemeClr val="tx1"/>
          </a:fontRef>
        </p:style>
      </p:cxnSp>
      <p:sp>
        <p:nvSpPr>
          <p:cNvPr id="21" name="Rectángulo 20">
            <a:extLst>
              <a:ext uri="{FF2B5EF4-FFF2-40B4-BE49-F238E27FC236}">
                <a16:creationId xmlns:a16="http://schemas.microsoft.com/office/drawing/2014/main" id="{B18ED11C-32BE-5144-A253-272C90D0CACA}"/>
              </a:ext>
            </a:extLst>
          </p:cNvPr>
          <p:cNvSpPr/>
          <p:nvPr/>
        </p:nvSpPr>
        <p:spPr>
          <a:xfrm>
            <a:off x="800812" y="3079709"/>
            <a:ext cx="3591801" cy="215444"/>
          </a:xfrm>
          <a:prstGeom prst="rect">
            <a:avLst/>
          </a:prstGeom>
        </p:spPr>
        <p:txBody>
          <a:bodyPr wrap="square" lIns="0" tIns="0" rIns="0" bIns="0">
            <a:spAutoFit/>
          </a:bodyPr>
          <a:lstStyle/>
          <a:p>
            <a:pPr marL="11725">
              <a:buClr>
                <a:schemeClr val="tx1"/>
              </a:buClr>
              <a:buSzPct val="100000"/>
              <a:tabLst>
                <a:tab pos="121285" algn="l"/>
              </a:tabLst>
            </a:pPr>
            <a:r>
              <a:rPr lang="es-ES_tradnl" sz="1400" b="1" spc="-10" dirty="0">
                <a:solidFill>
                  <a:srgbClr val="00B1C2"/>
                </a:solidFill>
                <a:cs typeface="Source Sans Pro"/>
              </a:rPr>
              <a:t>Procesos logísticos.</a:t>
            </a:r>
          </a:p>
        </p:txBody>
      </p:sp>
      <p:sp>
        <p:nvSpPr>
          <p:cNvPr id="22" name="Más 21">
            <a:extLst>
              <a:ext uri="{FF2B5EF4-FFF2-40B4-BE49-F238E27FC236}">
                <a16:creationId xmlns:a16="http://schemas.microsoft.com/office/drawing/2014/main" id="{1DBC2E2E-1C2D-C645-85D9-E2A56A4D409E}"/>
              </a:ext>
            </a:extLst>
          </p:cNvPr>
          <p:cNvSpPr/>
          <p:nvPr/>
        </p:nvSpPr>
        <p:spPr>
          <a:xfrm>
            <a:off x="510069" y="3090597"/>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Tree>
    <p:extLst>
      <p:ext uri="{BB962C8B-B14F-4D97-AF65-F5344CB8AC3E}">
        <p14:creationId xmlns:p14="http://schemas.microsoft.com/office/powerpoint/2010/main" val="15596884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p:nvPr/>
        </p:nvSpPr>
        <p:spPr>
          <a:xfrm>
            <a:off x="510069" y="925339"/>
            <a:ext cx="8130694" cy="246221"/>
          </a:xfrm>
          <a:prstGeom prst="rect">
            <a:avLst/>
          </a:prstGeom>
        </p:spPr>
        <p:txBody>
          <a:bodyPr vert="horz" wrap="square" lIns="0" tIns="0" rIns="0" bIns="0" rtlCol="0">
            <a:spAutoFit/>
          </a:bodyPr>
          <a:lstStyle/>
          <a:p>
            <a:pPr marL="11725">
              <a:buClr>
                <a:schemeClr val="tx1"/>
              </a:buClr>
              <a:buSzPct val="100000"/>
              <a:tabLst>
                <a:tab pos="121285" algn="l"/>
              </a:tabLst>
            </a:pPr>
            <a:r>
              <a:rPr lang="en-US" sz="1600" b="1" i="1" spc="-10" dirty="0">
                <a:cs typeface="Source Sans Pro"/>
              </a:rPr>
              <a:t>OUTSOURCING</a:t>
            </a:r>
            <a:r>
              <a:rPr lang="en-US" sz="1600" b="1" spc="-10" dirty="0">
                <a:cs typeface="Source Sans Pro"/>
              </a:rPr>
              <a:t> LOGÍSTICO:</a:t>
            </a:r>
            <a:endParaRPr lang="en-US" sz="1600" spc="-10" dirty="0">
              <a:cs typeface="Source Sans Pro"/>
            </a:endParaRPr>
          </a:p>
        </p:txBody>
      </p:sp>
      <p:sp>
        <p:nvSpPr>
          <p:cNvPr id="6" name="Rectangle 5">
            <a:extLst>
              <a:ext uri="{FF2B5EF4-FFF2-40B4-BE49-F238E27FC236}">
                <a16:creationId xmlns:a16="http://schemas.microsoft.com/office/drawing/2014/main" id="{C3EB3474-4344-934A-B6AB-D363068318C5}"/>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i="1" dirty="0">
                <a:solidFill>
                  <a:schemeClr val="bg1">
                    <a:lumMod val="65000"/>
                  </a:schemeClr>
                </a:solidFill>
                <a:latin typeface="Calibri" panose="020F0502020204030204" pitchFamily="34" charset="0"/>
                <a:cs typeface="Calibri" panose="020F0502020204030204" pitchFamily="34" charset="0"/>
              </a:rPr>
              <a:t>OUTSOURCING</a:t>
            </a:r>
            <a:endParaRPr lang="es-PE" sz="1000" i="1" dirty="0">
              <a:solidFill>
                <a:schemeClr val="bg1">
                  <a:lumMod val="65000"/>
                </a:schemeClr>
              </a:solidFill>
              <a:latin typeface="Calibri" panose="020F0502020204030204" pitchFamily="34" charset="0"/>
              <a:cs typeface="Calibri" panose="020F0502020204030204" pitchFamily="34" charset="0"/>
            </a:endParaRPr>
          </a:p>
        </p:txBody>
      </p:sp>
      <p:pic>
        <p:nvPicPr>
          <p:cNvPr id="24" name="Imagen 23">
            <a:extLst>
              <a:ext uri="{FF2B5EF4-FFF2-40B4-BE49-F238E27FC236}">
                <a16:creationId xmlns:a16="http://schemas.microsoft.com/office/drawing/2014/main" id="{B29E3612-A9C8-D346-A4A5-733C2F8CDDBE}"/>
              </a:ext>
            </a:extLst>
          </p:cNvPr>
          <p:cNvPicPr>
            <a:picLocks noChangeAspect="1"/>
          </p:cNvPicPr>
          <p:nvPr/>
        </p:nvPicPr>
        <p:blipFill>
          <a:blip r:embed="rId3"/>
          <a:stretch>
            <a:fillRect/>
          </a:stretch>
        </p:blipFill>
        <p:spPr>
          <a:xfrm>
            <a:off x="3646323" y="1324351"/>
            <a:ext cx="1854155" cy="2074451"/>
          </a:xfrm>
          <a:prstGeom prst="rect">
            <a:avLst/>
          </a:prstGeom>
        </p:spPr>
      </p:pic>
      <p:sp>
        <p:nvSpPr>
          <p:cNvPr id="25" name="Forma libre 24">
            <a:extLst>
              <a:ext uri="{FF2B5EF4-FFF2-40B4-BE49-F238E27FC236}">
                <a16:creationId xmlns:a16="http://schemas.microsoft.com/office/drawing/2014/main" id="{06B52251-A91B-A64A-8BE0-D86A1966A6EC}"/>
              </a:ext>
            </a:extLst>
          </p:cNvPr>
          <p:cNvSpPr/>
          <p:nvPr/>
        </p:nvSpPr>
        <p:spPr>
          <a:xfrm>
            <a:off x="1708298" y="3700130"/>
            <a:ext cx="5727404" cy="205563"/>
          </a:xfrm>
          <a:custGeom>
            <a:avLst/>
            <a:gdLst>
              <a:gd name="connsiteX0" fmla="*/ 0 w 5727404"/>
              <a:gd name="connsiteY0" fmla="*/ 191386 h 205563"/>
              <a:gd name="connsiteX1" fmla="*/ 0 w 5727404"/>
              <a:gd name="connsiteY1" fmla="*/ 0 h 205563"/>
              <a:gd name="connsiteX2" fmla="*/ 5727404 w 5727404"/>
              <a:gd name="connsiteY2" fmla="*/ 0 h 205563"/>
              <a:gd name="connsiteX3" fmla="*/ 5727404 w 5727404"/>
              <a:gd name="connsiteY3" fmla="*/ 205563 h 205563"/>
            </a:gdLst>
            <a:ahLst/>
            <a:cxnLst>
              <a:cxn ang="0">
                <a:pos x="connsiteX0" y="connsiteY0"/>
              </a:cxn>
              <a:cxn ang="0">
                <a:pos x="connsiteX1" y="connsiteY1"/>
              </a:cxn>
              <a:cxn ang="0">
                <a:pos x="connsiteX2" y="connsiteY2"/>
              </a:cxn>
              <a:cxn ang="0">
                <a:pos x="connsiteX3" y="connsiteY3"/>
              </a:cxn>
            </a:cxnLst>
            <a:rect l="l" t="t" r="r" b="b"/>
            <a:pathLst>
              <a:path w="5727404" h="205563">
                <a:moveTo>
                  <a:pt x="0" y="191386"/>
                </a:moveTo>
                <a:lnTo>
                  <a:pt x="0" y="0"/>
                </a:lnTo>
                <a:lnTo>
                  <a:pt x="5727404" y="0"/>
                </a:lnTo>
                <a:lnTo>
                  <a:pt x="5727404" y="205563"/>
                </a:lnTo>
              </a:path>
            </a:pathLst>
          </a:custGeom>
          <a:noFill/>
          <a:ln w="25400">
            <a:solidFill>
              <a:srgbClr val="80879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cxnSp>
        <p:nvCxnSpPr>
          <p:cNvPr id="27" name="Conector recto 26">
            <a:extLst>
              <a:ext uri="{FF2B5EF4-FFF2-40B4-BE49-F238E27FC236}">
                <a16:creationId xmlns:a16="http://schemas.microsoft.com/office/drawing/2014/main" id="{A5BB2870-576B-C141-8D5E-A52A7D43B2A9}"/>
              </a:ext>
            </a:extLst>
          </p:cNvPr>
          <p:cNvCxnSpPr>
            <a:cxnSpLocks/>
          </p:cNvCxnSpPr>
          <p:nvPr/>
        </p:nvCxnSpPr>
        <p:spPr>
          <a:xfrm flipV="1">
            <a:off x="3646323" y="3702182"/>
            <a:ext cx="0" cy="220718"/>
          </a:xfrm>
          <a:prstGeom prst="line">
            <a:avLst/>
          </a:prstGeom>
          <a:ln>
            <a:solidFill>
              <a:srgbClr val="808799"/>
            </a:solidFill>
          </a:ln>
          <a:effectLst/>
        </p:spPr>
        <p:style>
          <a:lnRef idx="2">
            <a:schemeClr val="accent1"/>
          </a:lnRef>
          <a:fillRef idx="0">
            <a:schemeClr val="accent1"/>
          </a:fillRef>
          <a:effectRef idx="1">
            <a:schemeClr val="accent1"/>
          </a:effectRef>
          <a:fontRef idx="minor">
            <a:schemeClr val="tx1"/>
          </a:fontRef>
        </p:style>
      </p:cxnSp>
      <p:cxnSp>
        <p:nvCxnSpPr>
          <p:cNvPr id="29" name="Conector recto 28">
            <a:extLst>
              <a:ext uri="{FF2B5EF4-FFF2-40B4-BE49-F238E27FC236}">
                <a16:creationId xmlns:a16="http://schemas.microsoft.com/office/drawing/2014/main" id="{BE6AD9E7-DAB0-C546-8949-CA48CD03B011}"/>
              </a:ext>
            </a:extLst>
          </p:cNvPr>
          <p:cNvCxnSpPr>
            <a:cxnSpLocks/>
          </p:cNvCxnSpPr>
          <p:nvPr/>
        </p:nvCxnSpPr>
        <p:spPr>
          <a:xfrm flipV="1">
            <a:off x="5489201" y="3702182"/>
            <a:ext cx="0" cy="220718"/>
          </a:xfrm>
          <a:prstGeom prst="line">
            <a:avLst/>
          </a:prstGeom>
          <a:ln>
            <a:solidFill>
              <a:srgbClr val="808799"/>
            </a:solidFill>
          </a:ln>
          <a:effectLst/>
        </p:spPr>
        <p:style>
          <a:lnRef idx="2">
            <a:schemeClr val="accent1"/>
          </a:lnRef>
          <a:fillRef idx="0">
            <a:schemeClr val="accent1"/>
          </a:fillRef>
          <a:effectRef idx="1">
            <a:schemeClr val="accent1"/>
          </a:effectRef>
          <a:fontRef idx="minor">
            <a:schemeClr val="tx1"/>
          </a:fontRef>
        </p:style>
      </p:cxnSp>
      <p:sp>
        <p:nvSpPr>
          <p:cNvPr id="8" name="Rectángulo redondeado 7">
            <a:extLst>
              <a:ext uri="{FF2B5EF4-FFF2-40B4-BE49-F238E27FC236}">
                <a16:creationId xmlns:a16="http://schemas.microsoft.com/office/drawing/2014/main" id="{B3025D84-9D30-B140-B97B-98FD61B38D60}"/>
              </a:ext>
            </a:extLst>
          </p:cNvPr>
          <p:cNvSpPr/>
          <p:nvPr/>
        </p:nvSpPr>
        <p:spPr>
          <a:xfrm>
            <a:off x="877668" y="3905003"/>
            <a:ext cx="1723764" cy="917832"/>
          </a:xfrm>
          <a:prstGeom prst="roundRect">
            <a:avLst/>
          </a:prstGeom>
          <a:solidFill>
            <a:schemeClr val="bg1"/>
          </a:solidFill>
          <a:ln>
            <a:solidFill>
              <a:srgbClr val="00B1C2"/>
            </a:solidFill>
            <a:prstDash val="sysDash"/>
          </a:ln>
        </p:spPr>
        <p:style>
          <a:lnRef idx="2">
            <a:schemeClr val="dk1"/>
          </a:lnRef>
          <a:fillRef idx="1">
            <a:schemeClr val="lt1"/>
          </a:fillRef>
          <a:effectRef idx="0">
            <a:schemeClr val="dk1"/>
          </a:effectRef>
          <a:fontRef idx="minor">
            <a:schemeClr val="dk1"/>
          </a:fontRef>
        </p:style>
        <p:txBody>
          <a:bodyPr rtlCol="0" anchor="ctr"/>
          <a:lstStyle/>
          <a:p>
            <a:pPr algn="ctr"/>
            <a:endParaRPr lang="es-PE" sz="1400" dirty="0">
              <a:solidFill>
                <a:schemeClr val="bg1"/>
              </a:solidFill>
              <a:latin typeface="Calibri Normal" charset="0"/>
              <a:ea typeface="Calibri Normal" charset="0"/>
              <a:cs typeface="Calibri Normal" charset="0"/>
            </a:endParaRPr>
          </a:p>
        </p:txBody>
      </p:sp>
      <p:pic>
        <p:nvPicPr>
          <p:cNvPr id="4" name="Imagen 3">
            <a:extLst>
              <a:ext uri="{FF2B5EF4-FFF2-40B4-BE49-F238E27FC236}">
                <a16:creationId xmlns:a16="http://schemas.microsoft.com/office/drawing/2014/main" id="{B436E503-6AB4-D849-A8FB-736011A90B93}"/>
              </a:ext>
            </a:extLst>
          </p:cNvPr>
          <p:cNvPicPr>
            <a:picLocks noChangeAspect="1"/>
          </p:cNvPicPr>
          <p:nvPr/>
        </p:nvPicPr>
        <p:blipFill>
          <a:blip r:embed="rId4"/>
          <a:stretch>
            <a:fillRect/>
          </a:stretch>
        </p:blipFill>
        <p:spPr>
          <a:xfrm>
            <a:off x="1326706" y="3922900"/>
            <a:ext cx="917833" cy="917833"/>
          </a:xfrm>
          <a:prstGeom prst="rect">
            <a:avLst/>
          </a:prstGeom>
        </p:spPr>
      </p:pic>
      <p:sp>
        <p:nvSpPr>
          <p:cNvPr id="9" name="Rectángulo redondeado 8">
            <a:extLst>
              <a:ext uri="{FF2B5EF4-FFF2-40B4-BE49-F238E27FC236}">
                <a16:creationId xmlns:a16="http://schemas.microsoft.com/office/drawing/2014/main" id="{0F775880-C7A5-7D45-83AC-A484E970C581}"/>
              </a:ext>
            </a:extLst>
          </p:cNvPr>
          <p:cNvSpPr/>
          <p:nvPr/>
        </p:nvSpPr>
        <p:spPr>
          <a:xfrm>
            <a:off x="2784441" y="3905003"/>
            <a:ext cx="1723764" cy="917832"/>
          </a:xfrm>
          <a:prstGeom prst="roundRect">
            <a:avLst/>
          </a:prstGeom>
          <a:solidFill>
            <a:schemeClr val="bg1"/>
          </a:solidFill>
          <a:ln>
            <a:solidFill>
              <a:srgbClr val="00B1C2"/>
            </a:solidFill>
            <a:prstDash val="sysDash"/>
          </a:ln>
        </p:spPr>
        <p:style>
          <a:lnRef idx="2">
            <a:schemeClr val="dk1"/>
          </a:lnRef>
          <a:fillRef idx="1">
            <a:schemeClr val="lt1"/>
          </a:fillRef>
          <a:effectRef idx="0">
            <a:schemeClr val="dk1"/>
          </a:effectRef>
          <a:fontRef idx="minor">
            <a:schemeClr val="dk1"/>
          </a:fontRef>
        </p:style>
        <p:txBody>
          <a:bodyPr rtlCol="0" anchor="ctr"/>
          <a:lstStyle/>
          <a:p>
            <a:pPr algn="ctr"/>
            <a:endParaRPr lang="es-PE" sz="1400" dirty="0">
              <a:solidFill>
                <a:schemeClr val="bg1"/>
              </a:solidFill>
              <a:latin typeface="Calibri Normal" charset="0"/>
              <a:ea typeface="Calibri Normal" charset="0"/>
              <a:cs typeface="Calibri Normal" charset="0"/>
            </a:endParaRPr>
          </a:p>
        </p:txBody>
      </p:sp>
      <p:pic>
        <p:nvPicPr>
          <p:cNvPr id="12" name="Imagen 11">
            <a:extLst>
              <a:ext uri="{FF2B5EF4-FFF2-40B4-BE49-F238E27FC236}">
                <a16:creationId xmlns:a16="http://schemas.microsoft.com/office/drawing/2014/main" id="{258C1C37-B0A5-BF48-A0F5-91CE69A852F7}"/>
              </a:ext>
            </a:extLst>
          </p:cNvPr>
          <p:cNvPicPr>
            <a:picLocks noChangeAspect="1"/>
          </p:cNvPicPr>
          <p:nvPr/>
        </p:nvPicPr>
        <p:blipFill rotWithShape="1">
          <a:blip r:embed="rId5"/>
          <a:srcRect t="21999" b="17654"/>
          <a:stretch/>
        </p:blipFill>
        <p:spPr>
          <a:xfrm>
            <a:off x="2870941" y="4078555"/>
            <a:ext cx="1550764" cy="503275"/>
          </a:xfrm>
          <a:prstGeom prst="rect">
            <a:avLst/>
          </a:prstGeom>
        </p:spPr>
      </p:pic>
      <p:sp>
        <p:nvSpPr>
          <p:cNvPr id="13" name="Rectángulo redondeado 12">
            <a:extLst>
              <a:ext uri="{FF2B5EF4-FFF2-40B4-BE49-F238E27FC236}">
                <a16:creationId xmlns:a16="http://schemas.microsoft.com/office/drawing/2014/main" id="{C7F38562-CD00-5D4C-AF1A-381D33ADB111}"/>
              </a:ext>
            </a:extLst>
          </p:cNvPr>
          <p:cNvSpPr/>
          <p:nvPr/>
        </p:nvSpPr>
        <p:spPr>
          <a:xfrm>
            <a:off x="4662860" y="3905003"/>
            <a:ext cx="1723764" cy="917832"/>
          </a:xfrm>
          <a:prstGeom prst="roundRect">
            <a:avLst/>
          </a:prstGeom>
          <a:solidFill>
            <a:schemeClr val="bg1"/>
          </a:solidFill>
          <a:ln>
            <a:solidFill>
              <a:srgbClr val="00B1C2"/>
            </a:solidFill>
            <a:prstDash val="sysDash"/>
          </a:ln>
        </p:spPr>
        <p:style>
          <a:lnRef idx="2">
            <a:schemeClr val="dk1"/>
          </a:lnRef>
          <a:fillRef idx="1">
            <a:schemeClr val="lt1"/>
          </a:fillRef>
          <a:effectRef idx="0">
            <a:schemeClr val="dk1"/>
          </a:effectRef>
          <a:fontRef idx="minor">
            <a:schemeClr val="dk1"/>
          </a:fontRef>
        </p:style>
        <p:txBody>
          <a:bodyPr rtlCol="0" anchor="ctr"/>
          <a:lstStyle/>
          <a:p>
            <a:pPr algn="ctr"/>
            <a:endParaRPr lang="es-PE" sz="1400" dirty="0">
              <a:solidFill>
                <a:schemeClr val="bg1"/>
              </a:solidFill>
              <a:latin typeface="Calibri Normal" charset="0"/>
              <a:ea typeface="Calibri Normal" charset="0"/>
              <a:cs typeface="Calibri Normal" charset="0"/>
            </a:endParaRPr>
          </a:p>
        </p:txBody>
      </p:sp>
      <p:pic>
        <p:nvPicPr>
          <p:cNvPr id="15" name="Imagen 14">
            <a:extLst>
              <a:ext uri="{FF2B5EF4-FFF2-40B4-BE49-F238E27FC236}">
                <a16:creationId xmlns:a16="http://schemas.microsoft.com/office/drawing/2014/main" id="{E55248D4-1BFE-1946-BFD6-8AA84F90B43F}"/>
              </a:ext>
            </a:extLst>
          </p:cNvPr>
          <p:cNvPicPr>
            <a:picLocks noChangeAspect="1"/>
          </p:cNvPicPr>
          <p:nvPr/>
        </p:nvPicPr>
        <p:blipFill rotWithShape="1">
          <a:blip r:embed="rId6"/>
          <a:srcRect r="20492" b="17878"/>
          <a:stretch/>
        </p:blipFill>
        <p:spPr>
          <a:xfrm>
            <a:off x="5209617" y="3999528"/>
            <a:ext cx="631201" cy="517505"/>
          </a:xfrm>
          <a:prstGeom prst="rect">
            <a:avLst/>
          </a:prstGeom>
        </p:spPr>
      </p:pic>
      <p:pic>
        <p:nvPicPr>
          <p:cNvPr id="17" name="Imagen 16">
            <a:extLst>
              <a:ext uri="{FF2B5EF4-FFF2-40B4-BE49-F238E27FC236}">
                <a16:creationId xmlns:a16="http://schemas.microsoft.com/office/drawing/2014/main" id="{4D52B5AC-ACD9-8048-95DA-164EC3ABF7B6}"/>
              </a:ext>
            </a:extLst>
          </p:cNvPr>
          <p:cNvPicPr>
            <a:picLocks noChangeAspect="1"/>
          </p:cNvPicPr>
          <p:nvPr/>
        </p:nvPicPr>
        <p:blipFill rotWithShape="1">
          <a:blip r:embed="rId7"/>
          <a:srcRect t="72169"/>
          <a:stretch/>
        </p:blipFill>
        <p:spPr>
          <a:xfrm>
            <a:off x="4883887" y="4540674"/>
            <a:ext cx="1304872" cy="229797"/>
          </a:xfrm>
          <a:prstGeom prst="rect">
            <a:avLst/>
          </a:prstGeom>
        </p:spPr>
      </p:pic>
      <p:sp>
        <p:nvSpPr>
          <p:cNvPr id="18" name="Rectángulo redondeado 17">
            <a:extLst>
              <a:ext uri="{FF2B5EF4-FFF2-40B4-BE49-F238E27FC236}">
                <a16:creationId xmlns:a16="http://schemas.microsoft.com/office/drawing/2014/main" id="{0D82FB66-0A0F-CC4B-A18A-530853480E4B}"/>
              </a:ext>
            </a:extLst>
          </p:cNvPr>
          <p:cNvSpPr/>
          <p:nvPr/>
        </p:nvSpPr>
        <p:spPr>
          <a:xfrm>
            <a:off x="6534190" y="3905003"/>
            <a:ext cx="1723764" cy="917832"/>
          </a:xfrm>
          <a:prstGeom prst="roundRect">
            <a:avLst/>
          </a:prstGeom>
          <a:solidFill>
            <a:schemeClr val="bg1"/>
          </a:solidFill>
          <a:ln>
            <a:solidFill>
              <a:srgbClr val="00B1C2"/>
            </a:solidFill>
            <a:prstDash val="sysDash"/>
          </a:ln>
        </p:spPr>
        <p:style>
          <a:lnRef idx="2">
            <a:schemeClr val="dk1"/>
          </a:lnRef>
          <a:fillRef idx="1">
            <a:schemeClr val="lt1"/>
          </a:fillRef>
          <a:effectRef idx="0">
            <a:schemeClr val="dk1"/>
          </a:effectRef>
          <a:fontRef idx="minor">
            <a:schemeClr val="dk1"/>
          </a:fontRef>
        </p:style>
        <p:txBody>
          <a:bodyPr rtlCol="0" anchor="ctr"/>
          <a:lstStyle/>
          <a:p>
            <a:pPr algn="ctr"/>
            <a:endParaRPr lang="es-PE" sz="1400" dirty="0">
              <a:solidFill>
                <a:schemeClr val="bg1"/>
              </a:solidFill>
              <a:latin typeface="Calibri Normal" charset="0"/>
              <a:ea typeface="Calibri Normal" charset="0"/>
              <a:cs typeface="Calibri Normal" charset="0"/>
            </a:endParaRPr>
          </a:p>
        </p:txBody>
      </p:sp>
      <p:pic>
        <p:nvPicPr>
          <p:cNvPr id="22" name="Imagen 21">
            <a:extLst>
              <a:ext uri="{FF2B5EF4-FFF2-40B4-BE49-F238E27FC236}">
                <a16:creationId xmlns:a16="http://schemas.microsoft.com/office/drawing/2014/main" id="{0AF3091B-2FE3-2440-909A-436B808CF5C9}"/>
              </a:ext>
            </a:extLst>
          </p:cNvPr>
          <p:cNvPicPr>
            <a:picLocks noChangeAspect="1"/>
          </p:cNvPicPr>
          <p:nvPr/>
        </p:nvPicPr>
        <p:blipFill>
          <a:blip r:embed="rId8"/>
          <a:stretch>
            <a:fillRect/>
          </a:stretch>
        </p:blipFill>
        <p:spPr>
          <a:xfrm>
            <a:off x="6942490" y="4049656"/>
            <a:ext cx="907164" cy="671053"/>
          </a:xfrm>
          <a:prstGeom prst="rect">
            <a:avLst/>
          </a:prstGeom>
        </p:spPr>
      </p:pic>
      <p:cxnSp>
        <p:nvCxnSpPr>
          <p:cNvPr id="30" name="Conector recto 29">
            <a:extLst>
              <a:ext uri="{FF2B5EF4-FFF2-40B4-BE49-F238E27FC236}">
                <a16:creationId xmlns:a16="http://schemas.microsoft.com/office/drawing/2014/main" id="{DB431771-E9D5-0340-B8F0-E73CFDF39815}"/>
              </a:ext>
            </a:extLst>
          </p:cNvPr>
          <p:cNvCxnSpPr>
            <a:cxnSpLocks/>
            <a:endCxn id="24" idx="2"/>
          </p:cNvCxnSpPr>
          <p:nvPr/>
        </p:nvCxnSpPr>
        <p:spPr>
          <a:xfrm flipV="1">
            <a:off x="4567712" y="3398802"/>
            <a:ext cx="5689" cy="304360"/>
          </a:xfrm>
          <a:prstGeom prst="line">
            <a:avLst/>
          </a:prstGeom>
          <a:ln>
            <a:solidFill>
              <a:srgbClr val="808799"/>
            </a:solidFill>
          </a:ln>
          <a:effectLst/>
        </p:spPr>
        <p:style>
          <a:lnRef idx="2">
            <a:schemeClr val="accent1"/>
          </a:lnRef>
          <a:fillRef idx="0">
            <a:schemeClr val="accent1"/>
          </a:fillRef>
          <a:effectRef idx="1">
            <a:schemeClr val="accent1"/>
          </a:effectRef>
          <a:fontRef idx="minor">
            <a:schemeClr val="tx1"/>
          </a:fontRef>
        </p:style>
      </p:cxnSp>
      <p:sp>
        <p:nvSpPr>
          <p:cNvPr id="33" name="object 7">
            <a:extLst>
              <a:ext uri="{FF2B5EF4-FFF2-40B4-BE49-F238E27FC236}">
                <a16:creationId xmlns:a16="http://schemas.microsoft.com/office/drawing/2014/main" id="{4A38061A-5138-EE43-8D8C-0CC1424C5D1E}"/>
              </a:ext>
            </a:extLst>
          </p:cNvPr>
          <p:cNvSpPr txBox="1"/>
          <p:nvPr/>
        </p:nvSpPr>
        <p:spPr>
          <a:xfrm>
            <a:off x="1708298" y="2004958"/>
            <a:ext cx="1723764" cy="861774"/>
          </a:xfrm>
          <a:prstGeom prst="rect">
            <a:avLst/>
          </a:prstGeom>
        </p:spPr>
        <p:txBody>
          <a:bodyPr vert="horz" wrap="square" lIns="0" tIns="0" rIns="0" bIns="0" rtlCol="0">
            <a:spAutoFit/>
          </a:bodyPr>
          <a:lstStyle/>
          <a:p>
            <a:pPr marL="182563" indent="-171450">
              <a:buClr>
                <a:schemeClr val="tx1"/>
              </a:buClr>
              <a:buSzPct val="100000"/>
              <a:buFont typeface="Arial" panose="020B0604020202020204" pitchFamily="34" charset="0"/>
              <a:buChar char="•"/>
              <a:tabLst>
                <a:tab pos="120650" algn="l"/>
              </a:tabLst>
            </a:pPr>
            <a:r>
              <a:rPr lang="es-ES_tradnl" sz="1400" b="1" spc="-10" dirty="0">
                <a:cs typeface="Source Sans Pro"/>
              </a:rPr>
              <a:t>Almacenamiento</a:t>
            </a:r>
          </a:p>
          <a:p>
            <a:pPr marL="182563" indent="-171450">
              <a:buClr>
                <a:schemeClr val="tx1"/>
              </a:buClr>
              <a:buSzPct val="100000"/>
              <a:buFont typeface="Arial" panose="020B0604020202020204" pitchFamily="34" charset="0"/>
              <a:buChar char="•"/>
              <a:tabLst>
                <a:tab pos="120650" algn="l"/>
              </a:tabLst>
            </a:pPr>
            <a:r>
              <a:rPr lang="es-ES_tradnl" sz="1400" b="1" spc="-10" dirty="0">
                <a:cs typeface="Source Sans Pro"/>
              </a:rPr>
              <a:t>Transporte</a:t>
            </a:r>
          </a:p>
          <a:p>
            <a:pPr marL="182563" indent="-171450">
              <a:buClr>
                <a:schemeClr val="tx1"/>
              </a:buClr>
              <a:buSzPct val="100000"/>
              <a:buFont typeface="Arial" panose="020B0604020202020204" pitchFamily="34" charset="0"/>
              <a:buChar char="•"/>
              <a:tabLst>
                <a:tab pos="120650" algn="l"/>
              </a:tabLst>
            </a:pPr>
            <a:r>
              <a:rPr lang="es-ES_tradnl" sz="1400" b="1" spc="-10" dirty="0">
                <a:cs typeface="Source Sans Pro"/>
              </a:rPr>
              <a:t>Distribución</a:t>
            </a:r>
          </a:p>
          <a:p>
            <a:pPr marL="182563" indent="-171450">
              <a:buClr>
                <a:schemeClr val="tx1"/>
              </a:buClr>
              <a:buSzPct val="100000"/>
              <a:buFont typeface="Arial" panose="020B0604020202020204" pitchFamily="34" charset="0"/>
              <a:buChar char="•"/>
              <a:tabLst>
                <a:tab pos="120650" algn="l"/>
              </a:tabLst>
            </a:pPr>
            <a:r>
              <a:rPr lang="es-ES_tradnl" sz="1400" b="1" spc="-10" dirty="0">
                <a:cs typeface="Source Sans Pro"/>
              </a:rPr>
              <a:t>ETC.</a:t>
            </a:r>
            <a:endParaRPr lang="es-ES_tradnl" sz="1400" spc="-10" dirty="0">
              <a:cs typeface="Source Sans Pro"/>
            </a:endParaRPr>
          </a:p>
        </p:txBody>
      </p:sp>
      <p:sp>
        <p:nvSpPr>
          <p:cNvPr id="34" name="object 7">
            <a:extLst>
              <a:ext uri="{FF2B5EF4-FFF2-40B4-BE49-F238E27FC236}">
                <a16:creationId xmlns:a16="http://schemas.microsoft.com/office/drawing/2014/main" id="{647DACEA-8F5F-CD4D-95A3-9325B39B0411}"/>
              </a:ext>
            </a:extLst>
          </p:cNvPr>
          <p:cNvSpPr txBox="1"/>
          <p:nvPr/>
        </p:nvSpPr>
        <p:spPr>
          <a:xfrm>
            <a:off x="1647302" y="4947220"/>
            <a:ext cx="5840819" cy="184666"/>
          </a:xfrm>
          <a:prstGeom prst="rect">
            <a:avLst/>
          </a:prstGeom>
        </p:spPr>
        <p:txBody>
          <a:bodyPr vert="horz" wrap="square" lIns="0" tIns="0" rIns="0" bIns="0" rtlCol="0">
            <a:spAutoFit/>
          </a:bodyPr>
          <a:lstStyle/>
          <a:p>
            <a:pPr marL="11113" algn="ctr">
              <a:buClr>
                <a:schemeClr val="tx1"/>
              </a:buClr>
              <a:buSzPct val="100000"/>
              <a:tabLst>
                <a:tab pos="120650" algn="l"/>
              </a:tabLst>
            </a:pPr>
            <a:r>
              <a:rPr lang="es-ES_tradnl" sz="1200" b="1" spc="-10" dirty="0">
                <a:cs typeface="Source Sans Pro"/>
              </a:rPr>
              <a:t>CASOS:  DELOSI / SUPERMERCADOS PERUANOS / BELCORP / ANTAMINA</a:t>
            </a:r>
            <a:endParaRPr lang="es-ES_tradnl" sz="1200" spc="-10" dirty="0">
              <a:cs typeface="Source Sans Pro"/>
            </a:endParaRPr>
          </a:p>
        </p:txBody>
      </p:sp>
    </p:spTree>
    <p:extLst>
      <p:ext uri="{BB962C8B-B14F-4D97-AF65-F5344CB8AC3E}">
        <p14:creationId xmlns:p14="http://schemas.microsoft.com/office/powerpoint/2010/main" val="3255291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p:nvPr/>
        </p:nvSpPr>
        <p:spPr>
          <a:xfrm>
            <a:off x="510068" y="925339"/>
            <a:ext cx="8165619" cy="569387"/>
          </a:xfrm>
          <a:prstGeom prst="rect">
            <a:avLst/>
          </a:prstGeom>
        </p:spPr>
        <p:txBody>
          <a:bodyPr vert="horz" wrap="square" lIns="0" tIns="0" rIns="0" bIns="0" rtlCol="0">
            <a:spAutoFit/>
          </a:bodyPr>
          <a:lstStyle/>
          <a:p>
            <a:pPr marL="11725">
              <a:spcAft>
                <a:spcPts val="600"/>
              </a:spcAft>
              <a:buClr>
                <a:schemeClr val="tx1"/>
              </a:buClr>
              <a:buSzPct val="100000"/>
              <a:tabLst>
                <a:tab pos="121285" algn="l"/>
              </a:tabLst>
            </a:pPr>
            <a:r>
              <a:rPr lang="en-US" sz="1600" b="1" spc="-10" dirty="0">
                <a:cs typeface="Source Sans Pro"/>
              </a:rPr>
              <a:t>¿POR QUÉ RAZONES LAS EMPRESAS TERCERIZAN?</a:t>
            </a:r>
            <a:endParaRPr lang="en-US" sz="1600" spc="-10" dirty="0">
              <a:cs typeface="Source Sans Pro"/>
            </a:endParaRPr>
          </a:p>
          <a:p>
            <a:pPr marL="11725">
              <a:buClr>
                <a:schemeClr val="tx1"/>
              </a:buClr>
              <a:buSzPct val="100000"/>
              <a:tabLst>
                <a:tab pos="121285" algn="l"/>
              </a:tabLst>
            </a:pPr>
            <a:r>
              <a:rPr lang="en-US" sz="1600" spc="-10" dirty="0">
                <a:cs typeface="Source Sans Pro"/>
              </a:rPr>
              <a:t>Según el "Outsourcing World Summit" las razones para tercerizar son la siguientes:</a:t>
            </a:r>
          </a:p>
        </p:txBody>
      </p:sp>
      <p:sp>
        <p:nvSpPr>
          <p:cNvPr id="5" name="Rectangle 5">
            <a:extLst>
              <a:ext uri="{FF2B5EF4-FFF2-40B4-BE49-F238E27FC236}">
                <a16:creationId xmlns:a16="http://schemas.microsoft.com/office/drawing/2014/main" id="{1B66CF29-2DA6-1B44-85A7-720F6CC3AD94}"/>
              </a:ext>
            </a:extLst>
          </p:cNvPr>
          <p:cNvSpPr/>
          <p:nvPr/>
        </p:nvSpPr>
        <p:spPr>
          <a:xfrm>
            <a:off x="503237" y="376232"/>
            <a:ext cx="4248151"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i="1" dirty="0">
                <a:solidFill>
                  <a:schemeClr val="bg1">
                    <a:lumMod val="65000"/>
                  </a:schemeClr>
                </a:solidFill>
                <a:latin typeface="Calibri" panose="020F0502020204030204" pitchFamily="34" charset="0"/>
                <a:cs typeface="Calibri" panose="020F0502020204030204" pitchFamily="34" charset="0"/>
              </a:rPr>
              <a:t>OUTSOURCING</a:t>
            </a:r>
            <a:endParaRPr lang="es-PE" sz="1000" i="1" dirty="0">
              <a:solidFill>
                <a:schemeClr val="bg1">
                  <a:lumMod val="65000"/>
                </a:schemeClr>
              </a:solidFill>
              <a:latin typeface="Calibri" panose="020F0502020204030204" pitchFamily="34" charset="0"/>
              <a:cs typeface="Calibri" panose="020F0502020204030204" pitchFamily="34" charset="0"/>
            </a:endParaRPr>
          </a:p>
        </p:txBody>
      </p:sp>
      <p:graphicFrame>
        <p:nvGraphicFramePr>
          <p:cNvPr id="3" name="Tabla 3">
            <a:extLst>
              <a:ext uri="{FF2B5EF4-FFF2-40B4-BE49-F238E27FC236}">
                <a16:creationId xmlns:a16="http://schemas.microsoft.com/office/drawing/2014/main" id="{7A61B8BE-6DF1-1B4B-90B4-3BEF6D24C867}"/>
              </a:ext>
            </a:extLst>
          </p:cNvPr>
          <p:cNvGraphicFramePr>
            <a:graphicFrameLocks noGrp="1"/>
          </p:cNvGraphicFramePr>
          <p:nvPr>
            <p:extLst>
              <p:ext uri="{D42A27DB-BD31-4B8C-83A1-F6EECF244321}">
                <p14:modId xmlns:p14="http://schemas.microsoft.com/office/powerpoint/2010/main" val="1774765893"/>
              </p:ext>
            </p:extLst>
          </p:nvPr>
        </p:nvGraphicFramePr>
        <p:xfrm>
          <a:off x="1802270" y="1905334"/>
          <a:ext cx="5539460" cy="2595880"/>
        </p:xfrm>
        <a:graphic>
          <a:graphicData uri="http://schemas.openxmlformats.org/drawingml/2006/table">
            <a:tbl>
              <a:tblPr firstRow="1" bandRow="1">
                <a:tableStyleId>{5C22544A-7EE6-4342-B048-85BDC9FD1C3A}</a:tableStyleId>
              </a:tblPr>
              <a:tblGrid>
                <a:gridCol w="5019949">
                  <a:extLst>
                    <a:ext uri="{9D8B030D-6E8A-4147-A177-3AD203B41FA5}">
                      <a16:colId xmlns:a16="http://schemas.microsoft.com/office/drawing/2014/main" val="3455236005"/>
                    </a:ext>
                  </a:extLst>
                </a:gridCol>
                <a:gridCol w="519511">
                  <a:extLst>
                    <a:ext uri="{9D8B030D-6E8A-4147-A177-3AD203B41FA5}">
                      <a16:colId xmlns:a16="http://schemas.microsoft.com/office/drawing/2014/main" val="894773340"/>
                    </a:ext>
                  </a:extLst>
                </a:gridCol>
              </a:tblGrid>
              <a:tr h="370840">
                <a:tc>
                  <a:txBody>
                    <a:bodyPr/>
                    <a:lstStyle/>
                    <a:p>
                      <a:pPr algn="ctr"/>
                      <a:r>
                        <a:rPr lang="es-ES_tradnl" sz="1400" dirty="0"/>
                        <a:t>RAZÓN</a:t>
                      </a:r>
                    </a:p>
                  </a:txBody>
                  <a:tcPr anchor="ctr">
                    <a:lnL w="12700" cap="flat" cmpd="sng" algn="ctr">
                      <a:solidFill>
                        <a:srgbClr val="7150A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7150A0"/>
                      </a:solidFill>
                      <a:prstDash val="solid"/>
                      <a:round/>
                      <a:headEnd type="none" w="med" len="med"/>
                      <a:tailEnd type="none" w="med" len="med"/>
                    </a:lnT>
                    <a:lnB w="12700" cap="flat" cmpd="sng" algn="ctr">
                      <a:solidFill>
                        <a:srgbClr val="7150A0"/>
                      </a:solidFill>
                      <a:prstDash val="solid"/>
                      <a:round/>
                      <a:headEnd type="none" w="med" len="med"/>
                      <a:tailEnd type="none" w="med" len="med"/>
                    </a:lnB>
                    <a:solidFill>
                      <a:srgbClr val="7150A0"/>
                    </a:solidFill>
                  </a:tcPr>
                </a:tc>
                <a:tc>
                  <a:txBody>
                    <a:bodyPr/>
                    <a:lstStyle/>
                    <a:p>
                      <a:pPr algn="ctr"/>
                      <a:r>
                        <a:rPr lang="es-ES_tradnl" sz="1400" dirty="0"/>
                        <a:t>%</a:t>
                      </a:r>
                    </a:p>
                  </a:txBody>
                  <a:tcPr anchor="ctr">
                    <a:lnL w="12700" cap="flat" cmpd="sng" algn="ctr">
                      <a:noFill/>
                      <a:prstDash val="solid"/>
                      <a:round/>
                      <a:headEnd type="none" w="med" len="med"/>
                      <a:tailEnd type="none" w="med" len="med"/>
                    </a:lnL>
                    <a:lnR w="12700" cap="flat" cmpd="sng" algn="ctr">
                      <a:solidFill>
                        <a:srgbClr val="7150A0"/>
                      </a:solidFill>
                      <a:prstDash val="solid"/>
                      <a:round/>
                      <a:headEnd type="none" w="med" len="med"/>
                      <a:tailEnd type="none" w="med" len="med"/>
                    </a:lnR>
                    <a:lnT w="12700" cap="flat" cmpd="sng" algn="ctr">
                      <a:solidFill>
                        <a:srgbClr val="7150A0"/>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7150A0"/>
                    </a:solidFill>
                  </a:tcPr>
                </a:tc>
                <a:extLst>
                  <a:ext uri="{0D108BD9-81ED-4DB2-BD59-A6C34878D82A}">
                    <a16:rowId xmlns:a16="http://schemas.microsoft.com/office/drawing/2014/main" val="1295953411"/>
                  </a:ext>
                </a:extLst>
              </a:tr>
              <a:tr h="370840">
                <a:tc>
                  <a:txBody>
                    <a:bodyPr/>
                    <a:lstStyle/>
                    <a:p>
                      <a:pPr algn="l"/>
                      <a:r>
                        <a:rPr lang="es-ES_tradnl" sz="1400" dirty="0">
                          <a:solidFill>
                            <a:schemeClr val="tx1"/>
                          </a:solidFill>
                        </a:rPr>
                        <a:t>Enfocarse en el corazón del negocio</a:t>
                      </a:r>
                    </a:p>
                  </a:txBody>
                  <a:tcPr marL="108000" anchor="ctr">
                    <a:lnL w="12700" cap="flat" cmpd="sng" algn="ctr">
                      <a:solidFill>
                        <a:srgbClr val="7150A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7150A0"/>
                      </a:solidFill>
                      <a:prstDash val="solid"/>
                      <a:round/>
                      <a:headEnd type="none" w="med" len="med"/>
                      <a:tailEnd type="none" w="med" len="med"/>
                    </a:lnT>
                    <a:lnB w="12700" cap="flat" cmpd="sng" algn="ctr">
                      <a:solidFill>
                        <a:srgbClr val="7150A0"/>
                      </a:solidFill>
                      <a:prstDash val="solid"/>
                      <a:round/>
                      <a:headEnd type="none" w="med" len="med"/>
                      <a:tailEnd type="none" w="med" len="med"/>
                    </a:lnB>
                    <a:solidFill>
                      <a:srgbClr val="7150A0">
                        <a:alpha val="50000"/>
                      </a:srgbClr>
                    </a:solidFill>
                  </a:tcPr>
                </a:tc>
                <a:tc>
                  <a:txBody>
                    <a:bodyPr/>
                    <a:lstStyle/>
                    <a:p>
                      <a:pPr algn="ctr"/>
                      <a:r>
                        <a:rPr lang="es-ES_tradnl" sz="1400" b="1" dirty="0">
                          <a:solidFill>
                            <a:schemeClr val="bg1"/>
                          </a:solidFill>
                        </a:rPr>
                        <a:t>36</a:t>
                      </a:r>
                    </a:p>
                  </a:txBody>
                  <a:tcPr anchor="ctr">
                    <a:lnL w="12700" cap="flat" cmpd="sng" algn="ctr">
                      <a:noFill/>
                      <a:prstDash val="solid"/>
                      <a:round/>
                      <a:headEnd type="none" w="med" len="med"/>
                      <a:tailEnd type="none" w="med" len="med"/>
                    </a:lnL>
                    <a:lnR w="12700" cap="flat" cmpd="sng" algn="ctr">
                      <a:solidFill>
                        <a:srgbClr val="7150A0"/>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7150A0"/>
                    </a:solidFill>
                  </a:tcPr>
                </a:tc>
                <a:extLst>
                  <a:ext uri="{0D108BD9-81ED-4DB2-BD59-A6C34878D82A}">
                    <a16:rowId xmlns:a16="http://schemas.microsoft.com/office/drawing/2014/main" val="1073612683"/>
                  </a:ext>
                </a:extLst>
              </a:tr>
              <a:tr h="370840">
                <a:tc>
                  <a:txBody>
                    <a:bodyPr/>
                    <a:lstStyle/>
                    <a:p>
                      <a:pPr algn="l"/>
                      <a:r>
                        <a:rPr lang="es-ES_tradnl" sz="1400" dirty="0">
                          <a:solidFill>
                            <a:schemeClr val="tx1"/>
                          </a:solidFill>
                        </a:rPr>
                        <a:t>Reducir costos</a:t>
                      </a:r>
                    </a:p>
                  </a:txBody>
                  <a:tcPr marL="108000" anchor="ctr">
                    <a:lnL w="12700" cap="flat" cmpd="sng" algn="ctr">
                      <a:solidFill>
                        <a:srgbClr val="7150A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7150A0"/>
                      </a:solidFill>
                      <a:prstDash val="solid"/>
                      <a:round/>
                      <a:headEnd type="none" w="med" len="med"/>
                      <a:tailEnd type="none" w="med" len="med"/>
                    </a:lnT>
                    <a:lnB w="12700" cap="flat" cmpd="sng" algn="ctr">
                      <a:solidFill>
                        <a:srgbClr val="7150A0"/>
                      </a:solidFill>
                      <a:prstDash val="solid"/>
                      <a:round/>
                      <a:headEnd type="none" w="med" len="med"/>
                      <a:tailEnd type="none" w="med" len="med"/>
                    </a:lnB>
                    <a:solidFill>
                      <a:srgbClr val="E3DCED"/>
                    </a:solidFill>
                  </a:tcPr>
                </a:tc>
                <a:tc>
                  <a:txBody>
                    <a:bodyPr/>
                    <a:lstStyle/>
                    <a:p>
                      <a:pPr algn="ctr"/>
                      <a:r>
                        <a:rPr lang="es-ES_tradnl" sz="1400" b="1" dirty="0">
                          <a:solidFill>
                            <a:schemeClr val="bg1"/>
                          </a:solidFill>
                        </a:rPr>
                        <a:t>36</a:t>
                      </a:r>
                    </a:p>
                  </a:txBody>
                  <a:tcPr anchor="ctr">
                    <a:lnL w="12700" cap="flat" cmpd="sng" algn="ctr">
                      <a:noFill/>
                      <a:prstDash val="solid"/>
                      <a:round/>
                      <a:headEnd type="none" w="med" len="med"/>
                      <a:tailEnd type="none" w="med" len="med"/>
                    </a:lnL>
                    <a:lnR w="12700" cap="flat" cmpd="sng" algn="ctr">
                      <a:solidFill>
                        <a:srgbClr val="7150A0"/>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7150A0"/>
                    </a:solidFill>
                  </a:tcPr>
                </a:tc>
                <a:extLst>
                  <a:ext uri="{0D108BD9-81ED-4DB2-BD59-A6C34878D82A}">
                    <a16:rowId xmlns:a16="http://schemas.microsoft.com/office/drawing/2014/main" val="3120046378"/>
                  </a:ext>
                </a:extLst>
              </a:tr>
              <a:tr h="370840">
                <a:tc>
                  <a:txBody>
                    <a:bodyPr/>
                    <a:lstStyle/>
                    <a:p>
                      <a:pPr algn="l"/>
                      <a:r>
                        <a:rPr lang="es-ES_tradnl" sz="1400" dirty="0">
                          <a:solidFill>
                            <a:schemeClr val="tx1"/>
                          </a:solidFill>
                        </a:rPr>
                        <a:t>Mejorar la calidad</a:t>
                      </a:r>
                    </a:p>
                  </a:txBody>
                  <a:tcPr marL="108000" anchor="ctr">
                    <a:lnL w="12700" cap="flat" cmpd="sng" algn="ctr">
                      <a:solidFill>
                        <a:srgbClr val="7150A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7150A0"/>
                      </a:solidFill>
                      <a:prstDash val="solid"/>
                      <a:round/>
                      <a:headEnd type="none" w="med" len="med"/>
                      <a:tailEnd type="none" w="med" len="med"/>
                    </a:lnT>
                    <a:lnB w="12700" cap="flat" cmpd="sng" algn="ctr">
                      <a:solidFill>
                        <a:srgbClr val="7150A0"/>
                      </a:solidFill>
                      <a:prstDash val="solid"/>
                      <a:round/>
                      <a:headEnd type="none" w="med" len="med"/>
                      <a:tailEnd type="none" w="med" len="med"/>
                    </a:lnB>
                    <a:solidFill>
                      <a:srgbClr val="7150A0">
                        <a:alpha val="50000"/>
                      </a:srgbClr>
                    </a:solidFill>
                  </a:tcPr>
                </a:tc>
                <a:tc>
                  <a:txBody>
                    <a:bodyPr/>
                    <a:lstStyle/>
                    <a:p>
                      <a:pPr algn="ctr"/>
                      <a:r>
                        <a:rPr lang="es-ES_tradnl" sz="1400" b="1" dirty="0">
                          <a:solidFill>
                            <a:schemeClr val="bg1"/>
                          </a:solidFill>
                        </a:rPr>
                        <a:t>13</a:t>
                      </a:r>
                    </a:p>
                  </a:txBody>
                  <a:tcPr anchor="ctr">
                    <a:lnL w="12700" cap="flat" cmpd="sng" algn="ctr">
                      <a:noFill/>
                      <a:prstDash val="solid"/>
                      <a:round/>
                      <a:headEnd type="none" w="med" len="med"/>
                      <a:tailEnd type="none" w="med" len="med"/>
                    </a:lnL>
                    <a:lnR w="12700" cap="flat" cmpd="sng" algn="ctr">
                      <a:solidFill>
                        <a:srgbClr val="7150A0"/>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7150A0"/>
                    </a:solidFill>
                  </a:tcPr>
                </a:tc>
                <a:extLst>
                  <a:ext uri="{0D108BD9-81ED-4DB2-BD59-A6C34878D82A}">
                    <a16:rowId xmlns:a16="http://schemas.microsoft.com/office/drawing/2014/main" val="312604589"/>
                  </a:ext>
                </a:extLst>
              </a:tr>
              <a:tr h="370840">
                <a:tc>
                  <a:txBody>
                    <a:bodyPr/>
                    <a:lstStyle/>
                    <a:p>
                      <a:pPr algn="l"/>
                      <a:r>
                        <a:rPr lang="es-ES_tradnl" sz="1400" dirty="0">
                          <a:solidFill>
                            <a:schemeClr val="tx1"/>
                          </a:solidFill>
                        </a:rPr>
                        <a:t>Aumentar la velocidad de salir al mercado</a:t>
                      </a:r>
                    </a:p>
                  </a:txBody>
                  <a:tcPr marL="108000" anchor="ctr">
                    <a:lnL w="12700" cap="flat" cmpd="sng" algn="ctr">
                      <a:solidFill>
                        <a:srgbClr val="7150A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7150A0"/>
                      </a:solidFill>
                      <a:prstDash val="solid"/>
                      <a:round/>
                      <a:headEnd type="none" w="med" len="med"/>
                      <a:tailEnd type="none" w="med" len="med"/>
                    </a:lnT>
                    <a:lnB w="12700" cap="flat" cmpd="sng" algn="ctr">
                      <a:solidFill>
                        <a:srgbClr val="7150A0"/>
                      </a:solidFill>
                      <a:prstDash val="solid"/>
                      <a:round/>
                      <a:headEnd type="none" w="med" len="med"/>
                      <a:tailEnd type="none" w="med" len="med"/>
                    </a:lnB>
                    <a:solidFill>
                      <a:srgbClr val="E3DCED"/>
                    </a:solidFill>
                  </a:tcPr>
                </a:tc>
                <a:tc>
                  <a:txBody>
                    <a:bodyPr/>
                    <a:lstStyle/>
                    <a:p>
                      <a:pPr algn="ctr"/>
                      <a:r>
                        <a:rPr lang="es-ES_tradnl" sz="1400" b="1" dirty="0">
                          <a:solidFill>
                            <a:schemeClr val="bg1"/>
                          </a:solidFill>
                        </a:rPr>
                        <a:t>10</a:t>
                      </a:r>
                    </a:p>
                  </a:txBody>
                  <a:tcPr anchor="ctr">
                    <a:lnL w="12700" cap="flat" cmpd="sng" algn="ctr">
                      <a:noFill/>
                      <a:prstDash val="solid"/>
                      <a:round/>
                      <a:headEnd type="none" w="med" len="med"/>
                      <a:tailEnd type="none" w="med" len="med"/>
                    </a:lnL>
                    <a:lnR w="12700" cap="flat" cmpd="sng" algn="ctr">
                      <a:solidFill>
                        <a:srgbClr val="7150A0"/>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7150A0"/>
                    </a:solidFill>
                  </a:tcPr>
                </a:tc>
                <a:extLst>
                  <a:ext uri="{0D108BD9-81ED-4DB2-BD59-A6C34878D82A}">
                    <a16:rowId xmlns:a16="http://schemas.microsoft.com/office/drawing/2014/main" val="3912231477"/>
                  </a:ext>
                </a:extLst>
              </a:tr>
              <a:tr h="370840">
                <a:tc>
                  <a:txBody>
                    <a:bodyPr/>
                    <a:lstStyle/>
                    <a:p>
                      <a:pPr algn="l"/>
                      <a:r>
                        <a:rPr lang="es-ES_tradnl" sz="1400" dirty="0">
                          <a:solidFill>
                            <a:schemeClr val="tx1"/>
                          </a:solidFill>
                        </a:rPr>
                        <a:t>Mejorar la innovación</a:t>
                      </a:r>
                    </a:p>
                  </a:txBody>
                  <a:tcPr marL="108000" anchor="ctr">
                    <a:lnL w="12700" cap="flat" cmpd="sng" algn="ctr">
                      <a:solidFill>
                        <a:srgbClr val="7150A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7150A0"/>
                      </a:solidFill>
                      <a:prstDash val="solid"/>
                      <a:round/>
                      <a:headEnd type="none" w="med" len="med"/>
                      <a:tailEnd type="none" w="med" len="med"/>
                    </a:lnT>
                    <a:lnB w="12700" cap="flat" cmpd="sng" algn="ctr">
                      <a:solidFill>
                        <a:srgbClr val="7150A0"/>
                      </a:solidFill>
                      <a:prstDash val="solid"/>
                      <a:round/>
                      <a:headEnd type="none" w="med" len="med"/>
                      <a:tailEnd type="none" w="med" len="med"/>
                    </a:lnB>
                    <a:solidFill>
                      <a:srgbClr val="7150A0">
                        <a:alpha val="50000"/>
                      </a:srgbClr>
                    </a:solidFill>
                  </a:tcPr>
                </a:tc>
                <a:tc>
                  <a:txBody>
                    <a:bodyPr/>
                    <a:lstStyle/>
                    <a:p>
                      <a:pPr algn="ctr"/>
                      <a:r>
                        <a:rPr lang="es-ES_tradnl" sz="1400" b="1" dirty="0">
                          <a:solidFill>
                            <a:schemeClr val="bg1"/>
                          </a:solidFill>
                        </a:rPr>
                        <a:t>4</a:t>
                      </a:r>
                    </a:p>
                  </a:txBody>
                  <a:tcPr anchor="ctr">
                    <a:lnL w="12700" cap="flat" cmpd="sng" algn="ctr">
                      <a:noFill/>
                      <a:prstDash val="solid"/>
                      <a:round/>
                      <a:headEnd type="none" w="med" len="med"/>
                      <a:tailEnd type="none" w="med" len="med"/>
                    </a:lnL>
                    <a:lnR w="12700" cap="flat" cmpd="sng" algn="ctr">
                      <a:solidFill>
                        <a:srgbClr val="7150A0"/>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7150A0"/>
                    </a:solidFill>
                  </a:tcPr>
                </a:tc>
                <a:extLst>
                  <a:ext uri="{0D108BD9-81ED-4DB2-BD59-A6C34878D82A}">
                    <a16:rowId xmlns:a16="http://schemas.microsoft.com/office/drawing/2014/main" val="3302118558"/>
                  </a:ext>
                </a:extLst>
              </a:tr>
              <a:tr h="370840">
                <a:tc>
                  <a:txBody>
                    <a:bodyPr/>
                    <a:lstStyle/>
                    <a:p>
                      <a:pPr algn="l"/>
                      <a:r>
                        <a:rPr lang="es-ES_tradnl" sz="1400" dirty="0">
                          <a:solidFill>
                            <a:schemeClr val="tx1"/>
                          </a:solidFill>
                        </a:rPr>
                        <a:t>Conservar el capital</a:t>
                      </a:r>
                    </a:p>
                  </a:txBody>
                  <a:tcPr marL="108000" anchor="ctr">
                    <a:lnL w="12700" cap="flat" cmpd="sng" algn="ctr">
                      <a:solidFill>
                        <a:srgbClr val="7150A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7150A0"/>
                      </a:solidFill>
                      <a:prstDash val="solid"/>
                      <a:round/>
                      <a:headEnd type="none" w="med" len="med"/>
                      <a:tailEnd type="none" w="med" len="med"/>
                    </a:lnT>
                    <a:lnB w="12700" cap="flat" cmpd="sng" algn="ctr">
                      <a:solidFill>
                        <a:srgbClr val="7150A0"/>
                      </a:solidFill>
                      <a:prstDash val="solid"/>
                      <a:round/>
                      <a:headEnd type="none" w="med" len="med"/>
                      <a:tailEnd type="none" w="med" len="med"/>
                    </a:lnB>
                    <a:solidFill>
                      <a:srgbClr val="E3DCED">
                        <a:alpha val="50000"/>
                      </a:srgbClr>
                    </a:solidFill>
                  </a:tcPr>
                </a:tc>
                <a:tc>
                  <a:txBody>
                    <a:bodyPr/>
                    <a:lstStyle/>
                    <a:p>
                      <a:pPr algn="ctr"/>
                      <a:r>
                        <a:rPr lang="es-ES_tradnl" sz="1400" b="1" dirty="0">
                          <a:solidFill>
                            <a:schemeClr val="bg1"/>
                          </a:solidFill>
                        </a:rPr>
                        <a:t>1</a:t>
                      </a:r>
                    </a:p>
                  </a:txBody>
                  <a:tcPr anchor="ctr">
                    <a:lnL w="12700" cap="flat" cmpd="sng" algn="ctr">
                      <a:noFill/>
                      <a:prstDash val="solid"/>
                      <a:round/>
                      <a:headEnd type="none" w="med" len="med"/>
                      <a:tailEnd type="none" w="med" len="med"/>
                    </a:lnL>
                    <a:lnR w="12700" cap="flat" cmpd="sng" algn="ctr">
                      <a:solidFill>
                        <a:srgbClr val="7150A0"/>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7150A0"/>
                      </a:solidFill>
                      <a:prstDash val="solid"/>
                      <a:round/>
                      <a:headEnd type="none" w="med" len="med"/>
                      <a:tailEnd type="none" w="med" len="med"/>
                    </a:lnB>
                    <a:lnTlToBr w="12700" cmpd="sng">
                      <a:noFill/>
                      <a:prstDash val="solid"/>
                    </a:lnTlToBr>
                    <a:lnBlToTr w="12700" cmpd="sng">
                      <a:noFill/>
                      <a:prstDash val="solid"/>
                    </a:lnBlToTr>
                    <a:solidFill>
                      <a:srgbClr val="7150A0"/>
                    </a:solidFill>
                  </a:tcPr>
                </a:tc>
                <a:extLst>
                  <a:ext uri="{0D108BD9-81ED-4DB2-BD59-A6C34878D82A}">
                    <a16:rowId xmlns:a16="http://schemas.microsoft.com/office/drawing/2014/main" val="630433071"/>
                  </a:ext>
                </a:extLst>
              </a:tr>
            </a:tbl>
          </a:graphicData>
        </a:graphic>
      </p:graphicFrame>
    </p:spTree>
    <p:extLst>
      <p:ext uri="{BB962C8B-B14F-4D97-AF65-F5344CB8AC3E}">
        <p14:creationId xmlns:p14="http://schemas.microsoft.com/office/powerpoint/2010/main" val="10596787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DESIGN_ID_OFFICE THEME" val="Yge96mEv"/>
  <p:tag name="ARTICULATE_SLIDE_COUNT" val="11"/>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bodyPr lIns="91425" tIns="91425" rIns="91425" bIns="91425" anchor="t" anchorCtr="0">
        <a:noAutofit/>
      </a:bodyPr>
      <a:lstStyle>
        <a:defPPr marL="174625" indent="-174625">
          <a:spcBef>
            <a:spcPts val="0"/>
          </a:spcBef>
          <a:buSzPct val="100000"/>
          <a:defRPr sz="1500" dirty="0" smtClean="0">
            <a:latin typeface="Calibri"/>
            <a:cs typeface="Calibri"/>
          </a:defRPr>
        </a:defPPr>
      </a:lstStyle>
    </a:txDef>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7587</TotalTime>
  <Words>2623</Words>
  <Application>Microsoft Office PowerPoint</Application>
  <PresentationFormat>Presentación en pantalla (16:10)</PresentationFormat>
  <Paragraphs>342</Paragraphs>
  <Slides>41</Slides>
  <Notes>31</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41</vt:i4>
      </vt:variant>
    </vt:vector>
  </HeadingPairs>
  <TitlesOfParts>
    <vt:vector size="50" baseType="lpstr">
      <vt:lpstr>Arial</vt:lpstr>
      <vt:lpstr>Calibri</vt:lpstr>
      <vt:lpstr>Calibri Normal</vt:lpstr>
      <vt:lpstr>Graphik Bold</vt:lpstr>
      <vt:lpstr>Graphik Regular</vt:lpstr>
      <vt:lpstr>Graphik-Medium</vt:lpstr>
      <vt:lpstr>Source Sans Pro</vt:lpstr>
      <vt:lpstr>Wingdings</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ISIL</dc:creator>
  <cp:lastModifiedBy>Rosa Maria Muñoz Mendo</cp:lastModifiedBy>
  <cp:revision>699</cp:revision>
  <cp:lastPrinted>2018-01-16T21:42:59Z</cp:lastPrinted>
  <dcterms:created xsi:type="dcterms:W3CDTF">2016-10-06T14:52:02Z</dcterms:created>
  <dcterms:modified xsi:type="dcterms:W3CDTF">2024-08-09T17:03:31Z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5400A83D-B4FE-497C-9E2F-ACF3BA8DEF15</vt:lpwstr>
  </property>
  <property fmtid="{D5CDD505-2E9C-101B-9397-08002B2CF9AE}" pid="3" name="ArticulatePath">
    <vt:lpwstr>plantilla_cursos_presenciales-v3.1.6</vt:lpwstr>
  </property>
</Properties>
</file>